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0"/>
  </p:notesMasterIdLst>
  <p:handoutMasterIdLst>
    <p:handoutMasterId r:id="rId61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301" r:id="rId9"/>
    <p:sldId id="263" r:id="rId10"/>
    <p:sldId id="302" r:id="rId11"/>
    <p:sldId id="299" r:id="rId12"/>
    <p:sldId id="264" r:id="rId13"/>
    <p:sldId id="303" r:id="rId14"/>
    <p:sldId id="265" r:id="rId15"/>
    <p:sldId id="300" r:id="rId16"/>
    <p:sldId id="304" r:id="rId17"/>
    <p:sldId id="266" r:id="rId18"/>
    <p:sldId id="267" r:id="rId19"/>
    <p:sldId id="268" r:id="rId20"/>
    <p:sldId id="305" r:id="rId21"/>
    <p:sldId id="306" r:id="rId22"/>
    <p:sldId id="269" r:id="rId23"/>
    <p:sldId id="270" r:id="rId24"/>
    <p:sldId id="271" r:id="rId25"/>
    <p:sldId id="272" r:id="rId26"/>
    <p:sldId id="307" r:id="rId27"/>
    <p:sldId id="273" r:id="rId28"/>
    <p:sldId id="313" r:id="rId29"/>
    <p:sldId id="274" r:id="rId30"/>
    <p:sldId id="314" r:id="rId31"/>
    <p:sldId id="275" r:id="rId32"/>
    <p:sldId id="315" r:id="rId33"/>
    <p:sldId id="276" r:id="rId34"/>
    <p:sldId id="316" r:id="rId35"/>
    <p:sldId id="277" r:id="rId36"/>
    <p:sldId id="317" r:id="rId37"/>
    <p:sldId id="278" r:id="rId38"/>
    <p:sldId id="279" r:id="rId39"/>
    <p:sldId id="287" r:id="rId40"/>
    <p:sldId id="309" r:id="rId41"/>
    <p:sldId id="310" r:id="rId42"/>
    <p:sldId id="311" r:id="rId43"/>
    <p:sldId id="312" r:id="rId44"/>
    <p:sldId id="280" r:id="rId45"/>
    <p:sldId id="308" r:id="rId46"/>
    <p:sldId id="281" r:id="rId47"/>
    <p:sldId id="282" r:id="rId48"/>
    <p:sldId id="283" r:id="rId49"/>
    <p:sldId id="284" r:id="rId50"/>
    <p:sldId id="285" r:id="rId51"/>
    <p:sldId id="286" r:id="rId52"/>
    <p:sldId id="292" r:id="rId53"/>
    <p:sldId id="293" r:id="rId54"/>
    <p:sldId id="294" r:id="rId55"/>
    <p:sldId id="295" r:id="rId56"/>
    <p:sldId id="298" r:id="rId57"/>
    <p:sldId id="296" r:id="rId58"/>
    <p:sldId id="297" r:id="rId59"/>
  </p:sldIdLst>
  <p:sldSz cx="10080625" cy="7559675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0897" autoAdjust="0"/>
  </p:normalViewPr>
  <p:slideViewPr>
    <p:cSldViewPr>
      <p:cViewPr varScale="1">
        <p:scale>
          <a:sx n="48" d="100"/>
          <a:sy n="48" d="100"/>
        </p:scale>
        <p:origin x="-1248" y="-102"/>
      </p:cViewPr>
      <p:guideLst>
        <p:guide orient="horz" pos="2381"/>
        <p:guide pos="317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GB" sz="1400" b="0" i="0" u="none" strike="noStrike" kern="1200">
              <a:ln>
                <a:noFill/>
              </a:ln>
              <a:latin typeface="Arial" pitchFamily="18"/>
              <a:ea typeface="WenQuanYi Micro Hei" pitchFamily="2"/>
              <a:cs typeface="Lohit Hindi" pitchFamily="2"/>
            </a:endParaRPr>
          </a:p>
        </p:txBody>
      </p:sp>
      <p:sp>
        <p:nvSpPr>
          <p:cNvPr id="3" name="Date Placeholder 2"/>
          <p:cNvSpPr txBox="1">
            <a:spLocks noGrp="1"/>
          </p:cNvSpPr>
          <p:nvPr>
            <p:ph type="dt" sz="quarter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/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GB" sz="1400" b="0" i="0" u="none" strike="noStrike" kern="1200">
              <a:ln>
                <a:noFill/>
              </a:ln>
              <a:latin typeface="Arial" pitchFamily="18"/>
              <a:ea typeface="WenQuanYi Micro Hei" pitchFamily="2"/>
              <a:cs typeface="Lohit Hindi" pitchFamily="2"/>
            </a:endParaRPr>
          </a:p>
        </p:txBody>
      </p:sp>
      <p:sp>
        <p:nvSpPr>
          <p:cNvPr id="4" name="Footer Placeholder 3"/>
          <p:cNvSpPr txBox="1">
            <a:spLocks noGrp="1"/>
          </p:cNvSpPr>
          <p:nvPr>
            <p:ph type="ftr" sz="quarte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b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GB" sz="1400" b="0" i="0" u="none" strike="noStrike" kern="1200">
              <a:ln>
                <a:noFill/>
              </a:ln>
              <a:latin typeface="Arial" pitchFamily="18"/>
              <a:ea typeface="WenQuanYi Micro Hei" pitchFamily="2"/>
              <a:cs typeface="Lohit Hindi" pitchFamily="2"/>
            </a:endParaRPr>
          </a:p>
        </p:txBody>
      </p:sp>
      <p:sp>
        <p:nvSpPr>
          <p:cNvPr id="5" name="Slide Number Placeholder 4"/>
          <p:cNvSpPr txBox="1">
            <a:spLocks noGrp="1"/>
          </p:cNvSpPr>
          <p:nvPr>
            <p:ph type="sldNum" sz="quarter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b" anchorCtr="0" compatLnSpc="0"/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fld id="{181B3DA5-9C2E-4099-9085-E237985C4148}" type="slidenum">
              <a:t>‹#›</a:t>
            </a:fld>
            <a:endParaRPr lang="en-GB" sz="1400" b="0" i="0" u="none" strike="noStrike" kern="1200">
              <a:ln>
                <a:noFill/>
              </a:ln>
              <a:latin typeface="Arial" pitchFamily="18"/>
              <a:ea typeface="WenQuanYi Micro Hei" pitchFamily="2"/>
              <a:cs typeface="Lohit Hindi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30268582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>
          <a:xfrm>
            <a:off x="1107000" y="812520"/>
            <a:ext cx="5345280" cy="4008959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3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endParaRPr lang="en-GB"/>
          </a:p>
        </p:txBody>
      </p:sp>
      <p:sp>
        <p:nvSpPr>
          <p:cNvPr id="4" name="Header Placeholder 3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/>
          <a:lstStyle>
            <a:lvl1pPr lvl="0" rtl="0" hangingPunct="0">
              <a:buNone/>
              <a:tabLst/>
              <a:defRPr lang="en-GB" sz="1400" kern="1200">
                <a:latin typeface="Times New Roman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GB"/>
          </a:p>
        </p:txBody>
      </p:sp>
      <p:sp>
        <p:nvSpPr>
          <p:cNvPr id="5" name="Date Placeholder 4"/>
          <p:cNvSpPr txBox="1"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/>
          <a:lstStyle>
            <a:lvl1pPr lvl="0" algn="r" rtl="0" hangingPunct="0">
              <a:buNone/>
              <a:tabLst/>
              <a:defRPr lang="en-GB" sz="1400" kern="1200">
                <a:latin typeface="Times New Roman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GB"/>
          </a:p>
        </p:txBody>
      </p:sp>
      <p:sp>
        <p:nvSpPr>
          <p:cNvPr id="6" name="Footer Placeholder 5"/>
          <p:cNvSpPr txBox="1">
            <a:spLocks noGrp="1"/>
          </p:cNvSpPr>
          <p:nvPr>
            <p:ph type="ftr" sz="quarter" idx="4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/>
          <a:lstStyle>
            <a:lvl1pPr lvl="0" rtl="0" hangingPunct="0">
              <a:buNone/>
              <a:tabLst/>
              <a:defRPr lang="en-GB" sz="1400" kern="1200">
                <a:latin typeface="Times New Roman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GB"/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/>
          <a:lstStyle>
            <a:lvl1pPr lvl="0" algn="r" rtl="0" hangingPunct="0">
              <a:buNone/>
              <a:tabLst/>
              <a:defRPr lang="en-GB" sz="1400" kern="1200">
                <a:latin typeface="Times New Roman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fld id="{9FA1A63C-5998-4935-BECB-E1F2DD0CAA63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26079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216000" marR="0" indent="-216000" rtl="0" hangingPunct="0">
      <a:tabLst/>
      <a:defRPr lang="en-GB" sz="2000" b="0" i="0" u="none" strike="noStrike" kern="1200">
        <a:ln>
          <a:noFill/>
        </a:ln>
        <a:latin typeface="Arial" pitchFamily="18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CFE7F5"/>
          </a:solidFill>
          <a:ln w="25400">
            <a:solidFill>
              <a:srgbClr val="808080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CFE7F5"/>
          </a:solidFill>
          <a:ln w="25400">
            <a:solidFill>
              <a:srgbClr val="808080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CFE7F5"/>
          </a:solidFill>
          <a:ln w="25400">
            <a:solidFill>
              <a:srgbClr val="808080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CFE7F5"/>
          </a:solidFill>
          <a:ln w="25400">
            <a:solidFill>
              <a:srgbClr val="808080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CFE7F5"/>
          </a:solidFill>
          <a:ln w="25400">
            <a:solidFill>
              <a:srgbClr val="808080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CFE7F5"/>
          </a:solidFill>
          <a:ln w="25400">
            <a:solidFill>
              <a:srgbClr val="808080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9FA1A63C-5998-4935-BECB-E1F2DD0CAA63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88443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CFE7F5"/>
          </a:solidFill>
          <a:ln w="25400">
            <a:solidFill>
              <a:srgbClr val="808080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CFE7F5"/>
          </a:solidFill>
          <a:ln w="25400">
            <a:solidFill>
              <a:srgbClr val="808080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CFE7F5"/>
          </a:solidFill>
          <a:ln w="25400">
            <a:solidFill>
              <a:srgbClr val="808080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CFE7F5"/>
          </a:solidFill>
          <a:ln w="25400">
            <a:solidFill>
              <a:srgbClr val="808080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CFE7F5"/>
          </a:solidFill>
          <a:ln w="25400">
            <a:solidFill>
              <a:srgbClr val="808080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GB" dirty="0" smtClean="0"/>
              <a:t>Methodologies tend to come with salesmen and expensive tools</a:t>
            </a:r>
          </a:p>
          <a:p>
            <a:endParaRPr lang="en-GB" dirty="0" smtClean="0"/>
          </a:p>
          <a:p>
            <a:r>
              <a:rPr lang="en-GB" dirty="0" smtClean="0"/>
              <a:t>I</a:t>
            </a:r>
            <a:r>
              <a:rPr lang="en-GB" baseline="0" dirty="0" smtClean="0"/>
              <a:t> recommend l</a:t>
            </a:r>
            <a:r>
              <a:rPr lang="en-GB" dirty="0" smtClean="0"/>
              <a:t>ightweight, iterative</a:t>
            </a:r>
            <a:r>
              <a:rPr lang="en-GB" baseline="0" dirty="0" smtClean="0"/>
              <a:t> processes which use implementation as feedback for design</a:t>
            </a:r>
            <a:endParaRPr lang="en-GB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CFE7F5"/>
          </a:solidFill>
          <a:ln w="25400">
            <a:solidFill>
              <a:srgbClr val="808080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CFE7F5"/>
          </a:solidFill>
          <a:ln w="25400">
            <a:solidFill>
              <a:srgbClr val="808080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CFE7F5"/>
          </a:solidFill>
          <a:ln w="25400">
            <a:solidFill>
              <a:srgbClr val="808080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CFE7F5"/>
          </a:solidFill>
          <a:ln w="25400">
            <a:solidFill>
              <a:srgbClr val="808080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CFE7F5"/>
          </a:solidFill>
          <a:ln w="25400">
            <a:solidFill>
              <a:srgbClr val="808080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CFE7F5"/>
          </a:solidFill>
          <a:ln w="25400">
            <a:solidFill>
              <a:srgbClr val="808080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GB" dirty="0" smtClean="0"/>
              <a:t>Named for the </a:t>
            </a:r>
            <a:r>
              <a:rPr lang="en-GB" b="1" dirty="0" err="1" smtClean="0"/>
              <a:t>Demter</a:t>
            </a:r>
            <a:r>
              <a:rPr lang="en-GB" b="1" dirty="0" smtClean="0"/>
              <a:t> Project</a:t>
            </a:r>
            <a:endParaRPr lang="en-GB"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CFE7F5"/>
          </a:solidFill>
          <a:ln w="25400">
            <a:solidFill>
              <a:srgbClr val="808080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CFE7F5"/>
          </a:solidFill>
          <a:ln w="25400">
            <a:solidFill>
              <a:srgbClr val="808080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CFE7F5"/>
          </a:solidFill>
          <a:ln w="25400">
            <a:solidFill>
              <a:srgbClr val="808080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CFE7F5"/>
          </a:solidFill>
          <a:ln w="25400">
            <a:solidFill>
              <a:srgbClr val="808080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CFE7F5"/>
          </a:solidFill>
          <a:ln w="25400">
            <a:solidFill>
              <a:srgbClr val="808080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CFE7F5"/>
          </a:solidFill>
          <a:ln w="25400">
            <a:solidFill>
              <a:srgbClr val="808080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CFE7F5"/>
          </a:solidFill>
          <a:ln w="25400">
            <a:solidFill>
              <a:srgbClr val="808080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CFE7F5"/>
          </a:solidFill>
          <a:ln w="25400">
            <a:solidFill>
              <a:srgbClr val="808080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marL="342900" indent="-342900">
              <a:buFont typeface="Arial" pitchFamily="34" charset="0"/>
              <a:buChar char="•"/>
            </a:pPr>
            <a:r>
              <a:rPr lang="en-GB" dirty="0" smtClean="0"/>
              <a:t>Mixed-experience groups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GB" dirty="0" smtClean="0"/>
              <a:t>Collaborative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GB" dirty="0" smtClean="0"/>
              <a:t>Share some design artefacts</a:t>
            </a:r>
            <a:endParaRPr lang="en-GB" dirty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CFE7F5"/>
          </a:solidFill>
          <a:ln w="25400">
            <a:solidFill>
              <a:srgbClr val="808080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CFE7F5"/>
          </a:solidFill>
          <a:ln w="25400">
            <a:solidFill>
              <a:srgbClr val="808080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CFE7F5"/>
          </a:solidFill>
          <a:ln w="25400">
            <a:solidFill>
              <a:srgbClr val="808080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GB" dirty="0" smtClean="0"/>
              <a:t>This is basically what Spring and other Dependency</a:t>
            </a:r>
            <a:r>
              <a:rPr lang="en-GB" baseline="0" dirty="0" smtClean="0"/>
              <a:t> </a:t>
            </a:r>
            <a:r>
              <a:rPr lang="en-GB" dirty="0" smtClean="0"/>
              <a:t>Injection containers look after</a:t>
            </a:r>
            <a:endParaRPr lang="en-GB" dirty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CFE7F5"/>
          </a:solidFill>
          <a:ln w="25400">
            <a:solidFill>
              <a:srgbClr val="808080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CFE7F5"/>
          </a:solidFill>
          <a:ln w="25400">
            <a:solidFill>
              <a:srgbClr val="808080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CFE7F5"/>
          </a:solidFill>
          <a:ln w="25400">
            <a:solidFill>
              <a:srgbClr val="808080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CFE7F5"/>
          </a:solidFill>
          <a:ln w="25400">
            <a:solidFill>
              <a:srgbClr val="808080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CFE7F5"/>
          </a:solidFill>
          <a:ln w="25400">
            <a:solidFill>
              <a:srgbClr val="808080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CFE7F5"/>
          </a:solidFill>
          <a:ln w="25400">
            <a:solidFill>
              <a:srgbClr val="808080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CFE7F5"/>
          </a:solidFill>
          <a:ln w="25400">
            <a:solidFill>
              <a:srgbClr val="808080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CFE7F5"/>
          </a:solidFill>
          <a:ln w="25400">
            <a:solidFill>
              <a:srgbClr val="808080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CFE7F5"/>
          </a:solidFill>
          <a:ln w="25400">
            <a:solidFill>
              <a:srgbClr val="808080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CFE7F5"/>
          </a:solidFill>
          <a:ln w="25400">
            <a:solidFill>
              <a:srgbClr val="808080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CFE7F5"/>
          </a:solidFill>
          <a:ln w="25400">
            <a:solidFill>
              <a:srgbClr val="808080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GB"/>
              <a:t>A fake chess-playing machine constructed in the late 18th century by Wolfgang von Kempelen to impress the Empress of Austria, the mechanism appeared to be able to play a strong game of chess against a human opponent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CFE7F5"/>
          </a:solidFill>
          <a:ln w="25400">
            <a:solidFill>
              <a:srgbClr val="808080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CFE7F5"/>
          </a:solidFill>
          <a:ln w="25400">
            <a:solidFill>
              <a:srgbClr val="808080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CFE7F5"/>
          </a:solidFill>
          <a:ln w="25400">
            <a:solidFill>
              <a:srgbClr val="808080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488" y="812800"/>
            <a:ext cx="5345112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9FA1A63C-5998-4935-BECB-E1F2DD0CAA63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22260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6047" y="2348402"/>
            <a:ext cx="8568531" cy="162043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2094" y="4283818"/>
            <a:ext cx="7056438" cy="1931917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5038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077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116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154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193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232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270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309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4376B7E-B345-4EB3-A456-50ED5A52193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65107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3D33BC4-D6EF-4A44-9A94-A6523D90AE8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33050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057499" y="334236"/>
            <a:ext cx="2500906" cy="71099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54785" y="334236"/>
            <a:ext cx="7334704" cy="71099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889DDE2-AE66-467D-896F-4D0624F968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77136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D4E6F69-D7EA-4F6E-9A25-64AE25B5C32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53290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6300" y="4857794"/>
            <a:ext cx="8568531" cy="1501435"/>
          </a:xfrm>
        </p:spPr>
        <p:txBody>
          <a:bodyPr anchor="t"/>
          <a:lstStyle>
            <a:lvl1pPr algn="l">
              <a:defRPr sz="44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6300" y="3204116"/>
            <a:ext cx="8568531" cy="1653678"/>
          </a:xfrm>
        </p:spPr>
        <p:txBody>
          <a:bodyPr anchor="b"/>
          <a:lstStyle>
            <a:lvl1pPr marL="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50386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100773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51160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4pPr>
            <a:lvl5pPr marL="2015468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5pPr>
            <a:lvl6pPr marL="2519335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6pPr>
            <a:lvl7pPr marL="3023201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7pPr>
            <a:lvl8pPr marL="3527069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8pPr>
            <a:lvl9pPr marL="4030936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4AE6F33-9311-4DAF-9DFD-2E4A42FE9A7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00937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54788" y="1944167"/>
            <a:ext cx="4917805" cy="5500013"/>
          </a:xfrm>
        </p:spPr>
        <p:txBody>
          <a:bodyPr/>
          <a:lstStyle>
            <a:lvl1pPr>
              <a:defRPr sz="3100"/>
            </a:lvl1pPr>
            <a:lvl2pPr>
              <a:defRPr sz="2600"/>
            </a:lvl2pPr>
            <a:lvl3pPr>
              <a:defRPr sz="22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40603" y="1944167"/>
            <a:ext cx="4917805" cy="5500013"/>
          </a:xfrm>
        </p:spPr>
        <p:txBody>
          <a:bodyPr/>
          <a:lstStyle>
            <a:lvl1pPr>
              <a:defRPr sz="3100"/>
            </a:lvl1pPr>
            <a:lvl2pPr>
              <a:defRPr sz="2600"/>
            </a:lvl2pPr>
            <a:lvl3pPr>
              <a:defRPr sz="22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5A33E60-FFEE-4CED-A0D9-8A3089F3F2F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18904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031" y="302737"/>
            <a:ext cx="9072563" cy="1259946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4031" y="1692179"/>
            <a:ext cx="4454027" cy="705219"/>
          </a:xfrm>
        </p:spPr>
        <p:txBody>
          <a:bodyPr anchor="b"/>
          <a:lstStyle>
            <a:lvl1pPr marL="0" indent="0">
              <a:buNone/>
              <a:defRPr sz="2600" b="1"/>
            </a:lvl1pPr>
            <a:lvl2pPr marL="503868" indent="0">
              <a:buNone/>
              <a:defRPr sz="2200" b="1"/>
            </a:lvl2pPr>
            <a:lvl3pPr marL="1007734" indent="0">
              <a:buNone/>
              <a:defRPr sz="2000" b="1"/>
            </a:lvl3pPr>
            <a:lvl4pPr marL="1511602" indent="0">
              <a:buNone/>
              <a:defRPr sz="1800" b="1"/>
            </a:lvl4pPr>
            <a:lvl5pPr marL="2015468" indent="0">
              <a:buNone/>
              <a:defRPr sz="1800" b="1"/>
            </a:lvl5pPr>
            <a:lvl6pPr marL="2519335" indent="0">
              <a:buNone/>
              <a:defRPr sz="1800" b="1"/>
            </a:lvl6pPr>
            <a:lvl7pPr marL="3023201" indent="0">
              <a:buNone/>
              <a:defRPr sz="1800" b="1"/>
            </a:lvl7pPr>
            <a:lvl8pPr marL="3527069" indent="0">
              <a:buNone/>
              <a:defRPr sz="1800" b="1"/>
            </a:lvl8pPr>
            <a:lvl9pPr marL="4030936" indent="0">
              <a:buNone/>
              <a:defRPr sz="18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4031" y="2397397"/>
            <a:ext cx="4454027" cy="4355563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20818" y="1692179"/>
            <a:ext cx="4455776" cy="705219"/>
          </a:xfrm>
        </p:spPr>
        <p:txBody>
          <a:bodyPr anchor="b"/>
          <a:lstStyle>
            <a:lvl1pPr marL="0" indent="0">
              <a:buNone/>
              <a:defRPr sz="2600" b="1"/>
            </a:lvl1pPr>
            <a:lvl2pPr marL="503868" indent="0">
              <a:buNone/>
              <a:defRPr sz="2200" b="1"/>
            </a:lvl2pPr>
            <a:lvl3pPr marL="1007734" indent="0">
              <a:buNone/>
              <a:defRPr sz="2000" b="1"/>
            </a:lvl3pPr>
            <a:lvl4pPr marL="1511602" indent="0">
              <a:buNone/>
              <a:defRPr sz="1800" b="1"/>
            </a:lvl4pPr>
            <a:lvl5pPr marL="2015468" indent="0">
              <a:buNone/>
              <a:defRPr sz="1800" b="1"/>
            </a:lvl5pPr>
            <a:lvl6pPr marL="2519335" indent="0">
              <a:buNone/>
              <a:defRPr sz="1800" b="1"/>
            </a:lvl6pPr>
            <a:lvl7pPr marL="3023201" indent="0">
              <a:buNone/>
              <a:defRPr sz="1800" b="1"/>
            </a:lvl7pPr>
            <a:lvl8pPr marL="3527069" indent="0">
              <a:buNone/>
              <a:defRPr sz="1800" b="1"/>
            </a:lvl8pPr>
            <a:lvl9pPr marL="4030936" indent="0">
              <a:buNone/>
              <a:defRPr sz="18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20818" y="2397397"/>
            <a:ext cx="4455776" cy="4355563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0A6775E-B1F3-4176-AD08-65789E9EEB5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92824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477D5A1-50BB-4776-97DE-5D426188162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15101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E11A27E-0806-4483-B6AC-B717B932340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7473137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034" y="300987"/>
            <a:ext cx="3316456" cy="1280945"/>
          </a:xfrm>
        </p:spPr>
        <p:txBody>
          <a:bodyPr anchor="b"/>
          <a:lstStyle>
            <a:lvl1pPr algn="l">
              <a:defRPr sz="22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1247" y="300990"/>
            <a:ext cx="5635349" cy="6451973"/>
          </a:xfrm>
        </p:spPr>
        <p:txBody>
          <a:bodyPr/>
          <a:lstStyle>
            <a:lvl1pPr>
              <a:defRPr sz="3500"/>
            </a:lvl1pPr>
            <a:lvl2pPr>
              <a:defRPr sz="3100"/>
            </a:lvl2pPr>
            <a:lvl3pPr>
              <a:defRPr sz="260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4034" y="1581935"/>
            <a:ext cx="3316456" cy="5171028"/>
          </a:xfrm>
        </p:spPr>
        <p:txBody>
          <a:bodyPr/>
          <a:lstStyle>
            <a:lvl1pPr marL="0" indent="0">
              <a:buNone/>
              <a:defRPr sz="1500"/>
            </a:lvl1pPr>
            <a:lvl2pPr marL="503868" indent="0">
              <a:buNone/>
              <a:defRPr sz="1300"/>
            </a:lvl2pPr>
            <a:lvl3pPr marL="1007734" indent="0">
              <a:buNone/>
              <a:defRPr sz="1100"/>
            </a:lvl3pPr>
            <a:lvl4pPr marL="1511602" indent="0">
              <a:buNone/>
              <a:defRPr sz="1000"/>
            </a:lvl4pPr>
            <a:lvl5pPr marL="2015468" indent="0">
              <a:buNone/>
              <a:defRPr sz="1000"/>
            </a:lvl5pPr>
            <a:lvl6pPr marL="2519335" indent="0">
              <a:buNone/>
              <a:defRPr sz="1000"/>
            </a:lvl6pPr>
            <a:lvl7pPr marL="3023201" indent="0">
              <a:buNone/>
              <a:defRPr sz="1000"/>
            </a:lvl7pPr>
            <a:lvl8pPr marL="3527069" indent="0">
              <a:buNone/>
              <a:defRPr sz="1000"/>
            </a:lvl8pPr>
            <a:lvl9pPr marL="4030936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AC4A437-1935-43BC-8597-8ACFA493F8A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298123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5873" y="5291772"/>
            <a:ext cx="6048375" cy="624724"/>
          </a:xfrm>
        </p:spPr>
        <p:txBody>
          <a:bodyPr anchor="b"/>
          <a:lstStyle>
            <a:lvl1pPr algn="l">
              <a:defRPr sz="22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5873" y="675471"/>
            <a:ext cx="6048375" cy="4535805"/>
          </a:xfrm>
        </p:spPr>
        <p:txBody>
          <a:bodyPr/>
          <a:lstStyle>
            <a:lvl1pPr marL="0" indent="0">
              <a:buNone/>
              <a:defRPr sz="3500"/>
            </a:lvl1pPr>
            <a:lvl2pPr marL="503868" indent="0">
              <a:buNone/>
              <a:defRPr sz="3100"/>
            </a:lvl2pPr>
            <a:lvl3pPr marL="1007734" indent="0">
              <a:buNone/>
              <a:defRPr sz="2600"/>
            </a:lvl3pPr>
            <a:lvl4pPr marL="1511602" indent="0">
              <a:buNone/>
              <a:defRPr sz="2200"/>
            </a:lvl4pPr>
            <a:lvl5pPr marL="2015468" indent="0">
              <a:buNone/>
              <a:defRPr sz="2200"/>
            </a:lvl5pPr>
            <a:lvl6pPr marL="2519335" indent="0">
              <a:buNone/>
              <a:defRPr sz="2200"/>
            </a:lvl6pPr>
            <a:lvl7pPr marL="3023201" indent="0">
              <a:buNone/>
              <a:defRPr sz="2200"/>
            </a:lvl7pPr>
            <a:lvl8pPr marL="3527069" indent="0">
              <a:buNone/>
              <a:defRPr sz="2200"/>
            </a:lvl8pPr>
            <a:lvl9pPr marL="4030936" indent="0">
              <a:buNone/>
              <a:defRPr sz="22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5873" y="5916496"/>
            <a:ext cx="6048375" cy="887211"/>
          </a:xfrm>
        </p:spPr>
        <p:txBody>
          <a:bodyPr/>
          <a:lstStyle>
            <a:lvl1pPr marL="0" indent="0">
              <a:buNone/>
              <a:defRPr sz="1500"/>
            </a:lvl1pPr>
            <a:lvl2pPr marL="503868" indent="0">
              <a:buNone/>
              <a:defRPr sz="1300"/>
            </a:lvl2pPr>
            <a:lvl3pPr marL="1007734" indent="0">
              <a:buNone/>
              <a:defRPr sz="1100"/>
            </a:lvl3pPr>
            <a:lvl4pPr marL="1511602" indent="0">
              <a:buNone/>
              <a:defRPr sz="1000"/>
            </a:lvl4pPr>
            <a:lvl5pPr marL="2015468" indent="0">
              <a:buNone/>
              <a:defRPr sz="1000"/>
            </a:lvl5pPr>
            <a:lvl6pPr marL="2519335" indent="0">
              <a:buNone/>
              <a:defRPr sz="1000"/>
            </a:lvl6pPr>
            <a:lvl7pPr marL="3023201" indent="0">
              <a:buNone/>
              <a:defRPr sz="1000"/>
            </a:lvl7pPr>
            <a:lvl8pPr marL="3527069" indent="0">
              <a:buNone/>
              <a:defRPr sz="1000"/>
            </a:lvl8pPr>
            <a:lvl9pPr marL="4030936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487AAE9-5F1F-43E3-83DF-DEBB535954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15257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4031" y="302737"/>
            <a:ext cx="9072563" cy="1259946"/>
          </a:xfrm>
          <a:prstGeom prst="rect">
            <a:avLst/>
          </a:prstGeom>
        </p:spPr>
        <p:txBody>
          <a:bodyPr vert="horz" lIns="100772" tIns="50387" rIns="100772" bIns="50387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4031" y="1763927"/>
            <a:ext cx="9072563" cy="4989036"/>
          </a:xfrm>
          <a:prstGeom prst="rect">
            <a:avLst/>
          </a:prstGeom>
        </p:spPr>
        <p:txBody>
          <a:bodyPr vert="horz" lIns="100772" tIns="50387" rIns="100772" bIns="50387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04031" y="7006701"/>
            <a:ext cx="2352146" cy="402483"/>
          </a:xfrm>
          <a:prstGeom prst="rect">
            <a:avLst/>
          </a:prstGeom>
        </p:spPr>
        <p:txBody>
          <a:bodyPr vert="horz" lIns="100772" tIns="50387" rIns="100772" bIns="50387" rtlCol="0" anchor="ctr"/>
          <a:lstStyle>
            <a:lvl1pPr algn="l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/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44214" y="7006701"/>
            <a:ext cx="3192198" cy="402483"/>
          </a:xfrm>
          <a:prstGeom prst="rect">
            <a:avLst/>
          </a:prstGeom>
        </p:spPr>
        <p:txBody>
          <a:bodyPr vert="horz" lIns="100772" tIns="50387" rIns="100772" bIns="50387" rtlCol="0" anchor="ctr"/>
          <a:lstStyle>
            <a:lvl1pPr algn="ct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/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24448" y="7006701"/>
            <a:ext cx="2352146" cy="402483"/>
          </a:xfrm>
          <a:prstGeom prst="rect">
            <a:avLst/>
          </a:prstGeom>
        </p:spPr>
        <p:txBody>
          <a:bodyPr vert="horz" lIns="100772" tIns="50387" rIns="100772" bIns="50387" rtlCol="0" anchor="ctr"/>
          <a:lstStyle>
            <a:lvl1pPr algn="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/>
            <a:fld id="{66DAA529-5185-40F9-9387-1DE670E00BC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42206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1007734" rtl="0" eaLnBrk="1" latinLnBrk="0" hangingPunct="1">
        <a:spcBef>
          <a:spcPct val="0"/>
        </a:spcBef>
        <a:buNone/>
        <a:defRPr sz="4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77900" indent="-377900" algn="l" defTabSz="1007734" rtl="0" eaLnBrk="1" latinLnBrk="0" hangingPunct="1">
        <a:spcBef>
          <a:spcPct val="20000"/>
        </a:spcBef>
        <a:buFont typeface="Arial" pitchFamily="34" charset="0"/>
        <a:buChar char="•"/>
        <a:defRPr sz="3500" kern="1200">
          <a:solidFill>
            <a:schemeClr val="tx1"/>
          </a:solidFill>
          <a:latin typeface="+mn-lt"/>
          <a:ea typeface="+mn-ea"/>
          <a:cs typeface="+mn-cs"/>
        </a:defRPr>
      </a:lvl1pPr>
      <a:lvl2pPr marL="818784" indent="-314916" algn="l" defTabSz="1007734" rtl="0" eaLnBrk="1" latinLnBrk="0" hangingPunct="1">
        <a:spcBef>
          <a:spcPct val="20000"/>
        </a:spcBef>
        <a:buFont typeface="Arial" pitchFamily="34" charset="0"/>
        <a:buChar char="–"/>
        <a:defRPr sz="3100" kern="1200">
          <a:solidFill>
            <a:schemeClr val="tx1"/>
          </a:solidFill>
          <a:latin typeface="+mn-lt"/>
          <a:ea typeface="+mn-ea"/>
          <a:cs typeface="+mn-cs"/>
        </a:defRPr>
      </a:lvl2pPr>
      <a:lvl3pPr marL="1259669" indent="-251934" algn="l" defTabSz="1007734" rtl="0" eaLnBrk="1" latinLnBrk="0" hangingPunct="1">
        <a:spcBef>
          <a:spcPct val="20000"/>
        </a:spcBef>
        <a:buFont typeface="Arial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3pPr>
      <a:lvl4pPr marL="1763534" indent="-251934" algn="l" defTabSz="1007734" rtl="0" eaLnBrk="1" latinLnBrk="0" hangingPunct="1">
        <a:spcBef>
          <a:spcPct val="20000"/>
        </a:spcBef>
        <a:buFont typeface="Arial" pitchFamily="34" charset="0"/>
        <a:buChar char="–"/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267402" indent="-251934" algn="l" defTabSz="1007734" rtl="0" eaLnBrk="1" latinLnBrk="0" hangingPunct="1">
        <a:spcBef>
          <a:spcPct val="20000"/>
        </a:spcBef>
        <a:buFont typeface="Arial" pitchFamily="34" charset="0"/>
        <a:buChar char="»"/>
        <a:defRPr sz="2200" kern="1200">
          <a:solidFill>
            <a:schemeClr val="tx1"/>
          </a:solidFill>
          <a:latin typeface="+mn-lt"/>
          <a:ea typeface="+mn-ea"/>
          <a:cs typeface="+mn-cs"/>
        </a:defRPr>
      </a:lvl5pPr>
      <a:lvl6pPr marL="2771269" indent="-251934" algn="l" defTabSz="1007734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275136" indent="-251934" algn="l" defTabSz="1007734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779003" indent="-251934" algn="l" defTabSz="1007734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282870" indent="-251934" algn="l" defTabSz="1007734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7734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3868" algn="l" defTabSz="1007734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07734" algn="l" defTabSz="1007734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11602" algn="l" defTabSz="1007734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15468" algn="l" defTabSz="1007734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9335" algn="l" defTabSz="1007734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23201" algn="l" defTabSz="1007734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527069" algn="l" defTabSz="1007734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030936" algn="l" defTabSz="1007734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 txBox="1">
            <a:spLocks noGrp="1"/>
          </p:cNvSpPr>
          <p:nvPr>
            <p:ph type="subTitle" idx="4294967295"/>
          </p:nvPr>
        </p:nvSpPr>
        <p:spPr>
          <a:xfrm>
            <a:off x="0" y="301625"/>
            <a:ext cx="9072563" cy="5851525"/>
          </a:xfrm>
        </p:spPr>
        <p:txBody>
          <a:bodyPr anchor="ctr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marL="0" lvl="0" indent="0" algn="ctr">
              <a:buNone/>
            </a:pPr>
            <a:r>
              <a:rPr lang="en-GB" sz="4400"/>
              <a:t>Object Oriented</a:t>
            </a:r>
          </a:p>
          <a:p>
            <a:pPr marL="0" lvl="0" indent="0" algn="ctr">
              <a:buNone/>
            </a:pPr>
            <a:r>
              <a:rPr lang="en-GB" sz="4400"/>
              <a:t>Design</a:t>
            </a:r>
          </a:p>
          <a:p>
            <a:pPr marL="0" lvl="0" indent="0" algn="ctr">
              <a:buNone/>
            </a:pPr>
            <a:endParaRPr lang="en-GB"/>
          </a:p>
          <a:p>
            <a:pPr marL="0" lvl="0" indent="0" algn="ctr">
              <a:buNone/>
            </a:pPr>
            <a:r>
              <a:rPr lang="en-GB" sz="2600"/>
              <a:t>Tony Baines</a:t>
            </a:r>
          </a:p>
          <a:p>
            <a:pPr marL="0" lvl="0" indent="0" algn="ctr">
              <a:buNone/>
            </a:pPr>
            <a:r>
              <a:rPr lang="en-GB" sz="2600"/>
              <a:t>March 2013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3892656" y="1869796"/>
            <a:ext cx="1751136" cy="720080"/>
            <a:chOff x="48816" y="2339677"/>
            <a:chExt cx="1751136" cy="720080"/>
          </a:xfrm>
          <a:solidFill>
            <a:schemeClr val="accent6">
              <a:lumMod val="60000"/>
              <a:lumOff val="40000"/>
            </a:schemeClr>
          </a:solidFill>
        </p:grpSpPr>
        <p:sp>
          <p:nvSpPr>
            <p:cNvPr id="9" name="Rectangle 8"/>
            <p:cNvSpPr/>
            <p:nvPr/>
          </p:nvSpPr>
          <p:spPr>
            <a:xfrm>
              <a:off x="48816" y="2339677"/>
              <a:ext cx="1751136" cy="72008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GB" sz="2400" b="1" dirty="0" smtClean="0">
                  <a:solidFill>
                    <a:schemeClr val="tx1"/>
                  </a:solidFill>
                </a:rPr>
                <a:t>Mammals</a:t>
              </a:r>
              <a:endParaRPr lang="en-GB" sz="2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10" name="Straight Connector 9"/>
            <p:cNvCxnSpPr>
              <a:stCxn id="9" idx="1"/>
              <a:endCxn id="9" idx="3"/>
            </p:cNvCxnSpPr>
            <p:nvPr/>
          </p:nvCxnSpPr>
          <p:spPr>
            <a:xfrm>
              <a:off x="48816" y="2699717"/>
              <a:ext cx="1751136" cy="0"/>
            </a:xfrm>
            <a:prstGeom prst="line">
              <a:avLst/>
            </a:prstGeom>
            <a:grpFill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" name="Straight Arrow Connector 10"/>
          <p:cNvCxnSpPr>
            <a:stCxn id="9" idx="0"/>
            <a:endCxn id="6" idx="2"/>
          </p:cNvCxnSpPr>
          <p:nvPr/>
        </p:nvCxnSpPr>
        <p:spPr>
          <a:xfrm flipH="1" flipV="1">
            <a:off x="4745729" y="1580498"/>
            <a:ext cx="22495" cy="289298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/>
          <p:cNvGrpSpPr/>
          <p:nvPr/>
        </p:nvGrpSpPr>
        <p:grpSpPr>
          <a:xfrm>
            <a:off x="172704" y="3419797"/>
            <a:ext cx="1751136" cy="720080"/>
            <a:chOff x="48816" y="2339677"/>
            <a:chExt cx="1751136" cy="720080"/>
          </a:xfrm>
          <a:solidFill>
            <a:schemeClr val="accent3">
              <a:lumMod val="60000"/>
              <a:lumOff val="40000"/>
            </a:schemeClr>
          </a:solidFill>
        </p:grpSpPr>
        <p:sp>
          <p:nvSpPr>
            <p:cNvPr id="21" name="Rectangle 20"/>
            <p:cNvSpPr/>
            <p:nvPr/>
          </p:nvSpPr>
          <p:spPr>
            <a:xfrm>
              <a:off x="48816" y="2339677"/>
              <a:ext cx="1751136" cy="72008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GB" sz="2400" b="1" dirty="0" err="1" smtClean="0">
                  <a:solidFill>
                    <a:schemeClr val="tx1"/>
                  </a:solidFill>
                </a:rPr>
                <a:t>Eutheria</a:t>
              </a:r>
              <a:endParaRPr lang="en-GB" sz="2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22" name="Straight Connector 21"/>
            <p:cNvCxnSpPr>
              <a:stCxn id="21" idx="1"/>
              <a:endCxn id="21" idx="3"/>
            </p:cNvCxnSpPr>
            <p:nvPr/>
          </p:nvCxnSpPr>
          <p:spPr>
            <a:xfrm>
              <a:off x="48816" y="2699717"/>
              <a:ext cx="1751136" cy="0"/>
            </a:xfrm>
            <a:prstGeom prst="line">
              <a:avLst/>
            </a:prstGeom>
            <a:grpFill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3892656" y="3419797"/>
            <a:ext cx="1751136" cy="720080"/>
            <a:chOff x="48816" y="2339677"/>
            <a:chExt cx="1751136" cy="720080"/>
          </a:xfrm>
          <a:solidFill>
            <a:schemeClr val="tx2">
              <a:lumMod val="20000"/>
              <a:lumOff val="80000"/>
            </a:schemeClr>
          </a:solidFill>
        </p:grpSpPr>
        <p:sp>
          <p:nvSpPr>
            <p:cNvPr id="24" name="Rectangle 23"/>
            <p:cNvSpPr/>
            <p:nvPr/>
          </p:nvSpPr>
          <p:spPr>
            <a:xfrm>
              <a:off x="48816" y="2339677"/>
              <a:ext cx="1751136" cy="72008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GB" sz="2400" b="1" dirty="0" err="1" smtClean="0">
                  <a:solidFill>
                    <a:schemeClr val="tx1"/>
                  </a:solidFill>
                </a:rPr>
                <a:t>Cetacea</a:t>
              </a:r>
              <a:endParaRPr lang="en-GB" sz="2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25" name="Straight Connector 24"/>
            <p:cNvCxnSpPr>
              <a:stCxn id="24" idx="1"/>
              <a:endCxn id="24" idx="3"/>
            </p:cNvCxnSpPr>
            <p:nvPr/>
          </p:nvCxnSpPr>
          <p:spPr>
            <a:xfrm>
              <a:off x="48816" y="2699717"/>
              <a:ext cx="1751136" cy="0"/>
            </a:xfrm>
            <a:prstGeom prst="line">
              <a:avLst/>
            </a:prstGeom>
            <a:grpFill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/>
          <p:cNvGrpSpPr/>
          <p:nvPr/>
        </p:nvGrpSpPr>
        <p:grpSpPr>
          <a:xfrm>
            <a:off x="7344568" y="3419796"/>
            <a:ext cx="1751136" cy="720080"/>
            <a:chOff x="48816" y="2339677"/>
            <a:chExt cx="1751136" cy="720080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27" name="Rectangle 26"/>
            <p:cNvSpPr/>
            <p:nvPr/>
          </p:nvSpPr>
          <p:spPr>
            <a:xfrm>
              <a:off x="48816" y="2339677"/>
              <a:ext cx="1751136" cy="72008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GB" sz="2400" b="1" dirty="0" err="1" smtClean="0">
                  <a:solidFill>
                    <a:schemeClr val="tx1"/>
                  </a:solidFill>
                </a:rPr>
                <a:t>Carnivora</a:t>
              </a:r>
              <a:endParaRPr lang="en-GB" sz="2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/>
            <p:cNvCxnSpPr>
              <a:stCxn id="27" idx="1"/>
              <a:endCxn id="27" idx="3"/>
            </p:cNvCxnSpPr>
            <p:nvPr/>
          </p:nvCxnSpPr>
          <p:spPr>
            <a:xfrm>
              <a:off x="48816" y="2699717"/>
              <a:ext cx="1751136" cy="0"/>
            </a:xfrm>
            <a:prstGeom prst="line">
              <a:avLst/>
            </a:prstGeom>
            <a:grpFill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9" name="Straight Arrow Connector 28"/>
          <p:cNvCxnSpPr>
            <a:stCxn id="21" idx="0"/>
            <a:endCxn id="9" idx="2"/>
          </p:cNvCxnSpPr>
          <p:nvPr/>
        </p:nvCxnSpPr>
        <p:spPr>
          <a:xfrm rot="5400000" flipH="1" flipV="1">
            <a:off x="2493288" y="1144861"/>
            <a:ext cx="829921" cy="3719952"/>
          </a:xfrm>
          <a:prstGeom prst="bentConnector3">
            <a:avLst>
              <a:gd name="adj1" fmla="val 50000"/>
            </a:avLst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28"/>
          <p:cNvCxnSpPr>
            <a:stCxn id="24" idx="0"/>
            <a:endCxn id="9" idx="2"/>
          </p:cNvCxnSpPr>
          <p:nvPr/>
        </p:nvCxnSpPr>
        <p:spPr>
          <a:xfrm rot="5400000" flipH="1" flipV="1">
            <a:off x="4353264" y="3004837"/>
            <a:ext cx="829921" cy="12700"/>
          </a:xfrm>
          <a:prstGeom prst="bentConnector3">
            <a:avLst>
              <a:gd name="adj1" fmla="val 50000"/>
            </a:avLst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28"/>
          <p:cNvCxnSpPr>
            <a:stCxn id="27" idx="0"/>
            <a:endCxn id="9" idx="2"/>
          </p:cNvCxnSpPr>
          <p:nvPr/>
        </p:nvCxnSpPr>
        <p:spPr>
          <a:xfrm rot="16200000" flipV="1">
            <a:off x="6079220" y="1278880"/>
            <a:ext cx="829920" cy="3451912"/>
          </a:xfrm>
          <a:prstGeom prst="bentConnector3">
            <a:avLst>
              <a:gd name="adj1" fmla="val 50000"/>
            </a:avLst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oup 39"/>
          <p:cNvGrpSpPr/>
          <p:nvPr/>
        </p:nvGrpSpPr>
        <p:grpSpPr>
          <a:xfrm>
            <a:off x="172704" y="5655200"/>
            <a:ext cx="1751136" cy="720080"/>
            <a:chOff x="48816" y="2339677"/>
            <a:chExt cx="1751136" cy="720080"/>
          </a:xfrm>
          <a:solidFill>
            <a:schemeClr val="accent3">
              <a:lumMod val="60000"/>
              <a:lumOff val="40000"/>
            </a:schemeClr>
          </a:solidFill>
        </p:grpSpPr>
        <p:sp>
          <p:nvSpPr>
            <p:cNvPr id="41" name="Rectangle 40"/>
            <p:cNvSpPr/>
            <p:nvPr/>
          </p:nvSpPr>
          <p:spPr>
            <a:xfrm>
              <a:off x="48816" y="2339677"/>
              <a:ext cx="1751136" cy="72008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GB" sz="2400" b="1" dirty="0" smtClean="0">
                  <a:solidFill>
                    <a:schemeClr val="tx1"/>
                  </a:solidFill>
                </a:rPr>
                <a:t>Apes</a:t>
              </a:r>
              <a:endParaRPr lang="en-GB" sz="2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42" name="Straight Connector 41"/>
            <p:cNvCxnSpPr>
              <a:stCxn id="41" idx="1"/>
              <a:endCxn id="41" idx="3"/>
            </p:cNvCxnSpPr>
            <p:nvPr/>
          </p:nvCxnSpPr>
          <p:spPr>
            <a:xfrm>
              <a:off x="48816" y="2699717"/>
              <a:ext cx="1751136" cy="0"/>
            </a:xfrm>
            <a:prstGeom prst="line">
              <a:avLst/>
            </a:prstGeom>
            <a:grpFill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Group 42"/>
          <p:cNvGrpSpPr/>
          <p:nvPr/>
        </p:nvGrpSpPr>
        <p:grpSpPr>
          <a:xfrm>
            <a:off x="181368" y="4427909"/>
            <a:ext cx="1751136" cy="720080"/>
            <a:chOff x="48816" y="2339677"/>
            <a:chExt cx="1751136" cy="720080"/>
          </a:xfrm>
          <a:solidFill>
            <a:schemeClr val="accent3">
              <a:lumMod val="60000"/>
              <a:lumOff val="40000"/>
            </a:schemeClr>
          </a:solidFill>
        </p:grpSpPr>
        <p:sp>
          <p:nvSpPr>
            <p:cNvPr id="44" name="Rectangle 43"/>
            <p:cNvSpPr/>
            <p:nvPr/>
          </p:nvSpPr>
          <p:spPr>
            <a:xfrm>
              <a:off x="48816" y="2339677"/>
              <a:ext cx="1751136" cy="72008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GB" sz="2400" b="1" dirty="0" smtClean="0">
                  <a:solidFill>
                    <a:schemeClr val="tx1"/>
                  </a:solidFill>
                </a:rPr>
                <a:t>Primates</a:t>
              </a:r>
              <a:endParaRPr lang="en-GB" sz="2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45" name="Straight Connector 44"/>
            <p:cNvCxnSpPr>
              <a:stCxn id="44" idx="1"/>
              <a:endCxn id="44" idx="3"/>
            </p:cNvCxnSpPr>
            <p:nvPr/>
          </p:nvCxnSpPr>
          <p:spPr>
            <a:xfrm>
              <a:off x="48816" y="2699717"/>
              <a:ext cx="1751136" cy="0"/>
            </a:xfrm>
            <a:prstGeom prst="line">
              <a:avLst/>
            </a:prstGeom>
            <a:grpFill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/>
          <p:cNvGrpSpPr/>
          <p:nvPr/>
        </p:nvGrpSpPr>
        <p:grpSpPr>
          <a:xfrm>
            <a:off x="172704" y="6732165"/>
            <a:ext cx="1751136" cy="720080"/>
            <a:chOff x="48816" y="2339677"/>
            <a:chExt cx="1751136" cy="720080"/>
          </a:xfrm>
          <a:solidFill>
            <a:schemeClr val="accent3">
              <a:lumMod val="60000"/>
              <a:lumOff val="40000"/>
            </a:schemeClr>
          </a:solidFill>
        </p:grpSpPr>
        <p:sp>
          <p:nvSpPr>
            <p:cNvPr id="50" name="Rectangle 49"/>
            <p:cNvSpPr/>
            <p:nvPr/>
          </p:nvSpPr>
          <p:spPr>
            <a:xfrm>
              <a:off x="48816" y="2339677"/>
              <a:ext cx="1751136" cy="72008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GB" sz="2400" b="1" dirty="0" smtClean="0">
                  <a:solidFill>
                    <a:schemeClr val="tx1"/>
                  </a:solidFill>
                </a:rPr>
                <a:t>Humans</a:t>
              </a:r>
              <a:endParaRPr lang="en-GB" sz="2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51" name="Straight Connector 50"/>
            <p:cNvCxnSpPr>
              <a:stCxn id="50" idx="1"/>
              <a:endCxn id="50" idx="3"/>
            </p:cNvCxnSpPr>
            <p:nvPr/>
          </p:nvCxnSpPr>
          <p:spPr>
            <a:xfrm>
              <a:off x="48816" y="2699717"/>
              <a:ext cx="1751136" cy="0"/>
            </a:xfrm>
            <a:prstGeom prst="line">
              <a:avLst/>
            </a:prstGeom>
            <a:grpFill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oup 51"/>
          <p:cNvGrpSpPr/>
          <p:nvPr/>
        </p:nvGrpSpPr>
        <p:grpSpPr>
          <a:xfrm>
            <a:off x="2212448" y="6732165"/>
            <a:ext cx="1751136" cy="720080"/>
            <a:chOff x="48816" y="2339677"/>
            <a:chExt cx="1751136" cy="720080"/>
          </a:xfrm>
          <a:solidFill>
            <a:schemeClr val="accent3">
              <a:lumMod val="60000"/>
              <a:lumOff val="40000"/>
            </a:schemeClr>
          </a:solidFill>
        </p:grpSpPr>
        <p:sp>
          <p:nvSpPr>
            <p:cNvPr id="53" name="Rectangle 52"/>
            <p:cNvSpPr/>
            <p:nvPr/>
          </p:nvSpPr>
          <p:spPr>
            <a:xfrm>
              <a:off x="48816" y="2339677"/>
              <a:ext cx="1751136" cy="72008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GB" sz="2400" b="1" dirty="0" smtClean="0">
                  <a:solidFill>
                    <a:schemeClr val="tx1"/>
                  </a:solidFill>
                </a:rPr>
                <a:t>Gorillas</a:t>
              </a:r>
              <a:endParaRPr lang="en-GB" sz="2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54" name="Straight Connector 53"/>
            <p:cNvCxnSpPr>
              <a:stCxn id="53" idx="1"/>
              <a:endCxn id="53" idx="3"/>
            </p:cNvCxnSpPr>
            <p:nvPr/>
          </p:nvCxnSpPr>
          <p:spPr>
            <a:xfrm>
              <a:off x="48816" y="2699717"/>
              <a:ext cx="1751136" cy="0"/>
            </a:xfrm>
            <a:prstGeom prst="line">
              <a:avLst/>
            </a:prstGeom>
            <a:grpFill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/>
          <p:cNvGrpSpPr/>
          <p:nvPr/>
        </p:nvGrpSpPr>
        <p:grpSpPr>
          <a:xfrm>
            <a:off x="2736056" y="5655200"/>
            <a:ext cx="1751136" cy="720080"/>
            <a:chOff x="48816" y="2339677"/>
            <a:chExt cx="1751136" cy="720080"/>
          </a:xfrm>
          <a:solidFill>
            <a:schemeClr val="accent3">
              <a:lumMod val="60000"/>
              <a:lumOff val="40000"/>
            </a:schemeClr>
          </a:solidFill>
        </p:grpSpPr>
        <p:sp>
          <p:nvSpPr>
            <p:cNvPr id="56" name="Rectangle 55"/>
            <p:cNvSpPr/>
            <p:nvPr/>
          </p:nvSpPr>
          <p:spPr>
            <a:xfrm>
              <a:off x="48816" y="2339677"/>
              <a:ext cx="1751136" cy="72008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GB" sz="2400" b="1" dirty="0" smtClean="0">
                  <a:solidFill>
                    <a:schemeClr val="tx1"/>
                  </a:solidFill>
                </a:rPr>
                <a:t>Monkeys</a:t>
              </a:r>
              <a:endParaRPr lang="en-GB" sz="2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57" name="Straight Connector 56"/>
            <p:cNvCxnSpPr>
              <a:stCxn id="56" idx="1"/>
              <a:endCxn id="56" idx="3"/>
            </p:cNvCxnSpPr>
            <p:nvPr/>
          </p:nvCxnSpPr>
          <p:spPr>
            <a:xfrm>
              <a:off x="48816" y="2699717"/>
              <a:ext cx="1751136" cy="0"/>
            </a:xfrm>
            <a:prstGeom prst="line">
              <a:avLst/>
            </a:prstGeom>
            <a:grpFill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8" name="Straight Arrow Connector 28"/>
          <p:cNvCxnSpPr>
            <a:stCxn id="41" idx="0"/>
            <a:endCxn id="44" idx="2"/>
          </p:cNvCxnSpPr>
          <p:nvPr/>
        </p:nvCxnSpPr>
        <p:spPr>
          <a:xfrm rot="5400000" flipH="1" flipV="1">
            <a:off x="798999" y="5397263"/>
            <a:ext cx="507211" cy="8664"/>
          </a:xfrm>
          <a:prstGeom prst="bentConnector3">
            <a:avLst>
              <a:gd name="adj1" fmla="val 50000"/>
            </a:avLst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28"/>
          <p:cNvCxnSpPr>
            <a:stCxn id="56" idx="0"/>
            <a:endCxn id="44" idx="2"/>
          </p:cNvCxnSpPr>
          <p:nvPr/>
        </p:nvCxnSpPr>
        <p:spPr>
          <a:xfrm rot="16200000" flipV="1">
            <a:off x="2080675" y="4124251"/>
            <a:ext cx="507211" cy="2554688"/>
          </a:xfrm>
          <a:prstGeom prst="bentConnector3">
            <a:avLst>
              <a:gd name="adj1" fmla="val 50000"/>
            </a:avLst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28"/>
          <p:cNvCxnSpPr>
            <a:stCxn id="53" idx="0"/>
            <a:endCxn id="41" idx="2"/>
          </p:cNvCxnSpPr>
          <p:nvPr/>
        </p:nvCxnSpPr>
        <p:spPr>
          <a:xfrm rot="16200000" flipV="1">
            <a:off x="1889702" y="5533851"/>
            <a:ext cx="356885" cy="2039744"/>
          </a:xfrm>
          <a:prstGeom prst="bentConnector3">
            <a:avLst>
              <a:gd name="adj1" fmla="val 50000"/>
            </a:avLst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28"/>
          <p:cNvCxnSpPr>
            <a:stCxn id="50" idx="0"/>
            <a:endCxn id="41" idx="2"/>
          </p:cNvCxnSpPr>
          <p:nvPr/>
        </p:nvCxnSpPr>
        <p:spPr>
          <a:xfrm rot="5400000" flipH="1" flipV="1">
            <a:off x="869830" y="6553723"/>
            <a:ext cx="356885" cy="12700"/>
          </a:xfrm>
          <a:prstGeom prst="bentConnector3">
            <a:avLst>
              <a:gd name="adj1" fmla="val 50000"/>
            </a:avLst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28"/>
          <p:cNvCxnSpPr>
            <a:stCxn id="44" idx="0"/>
            <a:endCxn id="21" idx="2"/>
          </p:cNvCxnSpPr>
          <p:nvPr/>
        </p:nvCxnSpPr>
        <p:spPr>
          <a:xfrm rot="16200000" flipV="1">
            <a:off x="908588" y="4279561"/>
            <a:ext cx="288032" cy="8664"/>
          </a:xfrm>
          <a:prstGeom prst="bentConnector3">
            <a:avLst>
              <a:gd name="adj1" fmla="val 50000"/>
            </a:avLst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0" name="Group 79"/>
          <p:cNvGrpSpPr/>
          <p:nvPr/>
        </p:nvGrpSpPr>
        <p:grpSpPr>
          <a:xfrm>
            <a:off x="2751040" y="4544277"/>
            <a:ext cx="1751136" cy="720080"/>
            <a:chOff x="48816" y="2339677"/>
            <a:chExt cx="1751136" cy="720080"/>
          </a:xfrm>
          <a:solidFill>
            <a:schemeClr val="tx2">
              <a:lumMod val="20000"/>
              <a:lumOff val="80000"/>
            </a:schemeClr>
          </a:solidFill>
        </p:grpSpPr>
        <p:sp>
          <p:nvSpPr>
            <p:cNvPr id="81" name="Rectangle 80"/>
            <p:cNvSpPr/>
            <p:nvPr/>
          </p:nvSpPr>
          <p:spPr>
            <a:xfrm>
              <a:off x="48816" y="2339677"/>
              <a:ext cx="1751136" cy="72008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GB" sz="2400" b="1" dirty="0" smtClean="0">
                  <a:solidFill>
                    <a:schemeClr val="tx1"/>
                  </a:solidFill>
                </a:rPr>
                <a:t>Dolphins</a:t>
              </a:r>
              <a:endParaRPr lang="en-GB" sz="2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82" name="Straight Connector 81"/>
            <p:cNvCxnSpPr>
              <a:stCxn id="81" idx="1"/>
              <a:endCxn id="81" idx="3"/>
            </p:cNvCxnSpPr>
            <p:nvPr/>
          </p:nvCxnSpPr>
          <p:spPr>
            <a:xfrm>
              <a:off x="48816" y="2699717"/>
              <a:ext cx="1751136" cy="0"/>
            </a:xfrm>
            <a:prstGeom prst="line">
              <a:avLst/>
            </a:prstGeom>
            <a:grpFill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3" name="Group 82"/>
          <p:cNvGrpSpPr/>
          <p:nvPr/>
        </p:nvGrpSpPr>
        <p:grpSpPr>
          <a:xfrm>
            <a:off x="4793793" y="4544277"/>
            <a:ext cx="1751136" cy="720080"/>
            <a:chOff x="48816" y="2339677"/>
            <a:chExt cx="1751136" cy="720080"/>
          </a:xfrm>
          <a:solidFill>
            <a:schemeClr val="tx2">
              <a:lumMod val="20000"/>
              <a:lumOff val="80000"/>
            </a:schemeClr>
          </a:solidFill>
        </p:grpSpPr>
        <p:sp>
          <p:nvSpPr>
            <p:cNvPr id="84" name="Rectangle 83"/>
            <p:cNvSpPr/>
            <p:nvPr/>
          </p:nvSpPr>
          <p:spPr>
            <a:xfrm>
              <a:off x="48816" y="2339677"/>
              <a:ext cx="1751136" cy="72008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GB" sz="2400" b="1" dirty="0" smtClean="0">
                  <a:solidFill>
                    <a:schemeClr val="tx1"/>
                  </a:solidFill>
                </a:rPr>
                <a:t>Orcas</a:t>
              </a:r>
              <a:endParaRPr lang="en-GB" sz="2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85" name="Straight Connector 84"/>
            <p:cNvCxnSpPr>
              <a:stCxn id="84" idx="1"/>
              <a:endCxn id="84" idx="3"/>
            </p:cNvCxnSpPr>
            <p:nvPr/>
          </p:nvCxnSpPr>
          <p:spPr>
            <a:xfrm>
              <a:off x="48816" y="2699717"/>
              <a:ext cx="1751136" cy="0"/>
            </a:xfrm>
            <a:prstGeom prst="line">
              <a:avLst/>
            </a:prstGeom>
            <a:grpFill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6" name="Straight Arrow Connector 28"/>
          <p:cNvCxnSpPr>
            <a:stCxn id="84" idx="0"/>
            <a:endCxn id="24" idx="2"/>
          </p:cNvCxnSpPr>
          <p:nvPr/>
        </p:nvCxnSpPr>
        <p:spPr>
          <a:xfrm rot="16200000" flipV="1">
            <a:off x="5016593" y="3891508"/>
            <a:ext cx="404400" cy="901137"/>
          </a:xfrm>
          <a:prstGeom prst="bentConnector3">
            <a:avLst>
              <a:gd name="adj1" fmla="val 50000"/>
            </a:avLst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28"/>
          <p:cNvCxnSpPr>
            <a:stCxn id="81" idx="0"/>
            <a:endCxn id="24" idx="2"/>
          </p:cNvCxnSpPr>
          <p:nvPr/>
        </p:nvCxnSpPr>
        <p:spPr>
          <a:xfrm rot="5400000" flipH="1" flipV="1">
            <a:off x="3995216" y="3771269"/>
            <a:ext cx="404400" cy="1141616"/>
          </a:xfrm>
          <a:prstGeom prst="bentConnector3">
            <a:avLst>
              <a:gd name="adj1" fmla="val 50000"/>
            </a:avLst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1" name="Group 90"/>
          <p:cNvGrpSpPr/>
          <p:nvPr/>
        </p:nvGrpSpPr>
        <p:grpSpPr>
          <a:xfrm>
            <a:off x="6219449" y="5479846"/>
            <a:ext cx="1751136" cy="720080"/>
            <a:chOff x="48816" y="2339677"/>
            <a:chExt cx="1751136" cy="720080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92" name="Rectangle 91"/>
            <p:cNvSpPr/>
            <p:nvPr/>
          </p:nvSpPr>
          <p:spPr>
            <a:xfrm>
              <a:off x="48816" y="2339677"/>
              <a:ext cx="1751136" cy="72008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GB" sz="2400" b="1" dirty="0" smtClean="0">
                  <a:solidFill>
                    <a:schemeClr val="tx1"/>
                  </a:solidFill>
                </a:rPr>
                <a:t>Lions</a:t>
              </a:r>
              <a:endParaRPr lang="en-GB" sz="2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93" name="Straight Connector 92"/>
            <p:cNvCxnSpPr>
              <a:stCxn id="92" idx="1"/>
              <a:endCxn id="92" idx="3"/>
            </p:cNvCxnSpPr>
            <p:nvPr/>
          </p:nvCxnSpPr>
          <p:spPr>
            <a:xfrm>
              <a:off x="48816" y="2699717"/>
              <a:ext cx="1751136" cy="0"/>
            </a:xfrm>
            <a:prstGeom prst="line">
              <a:avLst/>
            </a:prstGeom>
            <a:grpFill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4" name="Group 93"/>
          <p:cNvGrpSpPr/>
          <p:nvPr/>
        </p:nvGrpSpPr>
        <p:grpSpPr>
          <a:xfrm>
            <a:off x="8207192" y="5479847"/>
            <a:ext cx="1751136" cy="720080"/>
            <a:chOff x="48816" y="2339677"/>
            <a:chExt cx="1751136" cy="720080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95" name="Rectangle 94"/>
            <p:cNvSpPr/>
            <p:nvPr/>
          </p:nvSpPr>
          <p:spPr>
            <a:xfrm>
              <a:off x="48816" y="2339677"/>
              <a:ext cx="1751136" cy="72008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GB" sz="2400" b="1" dirty="0" smtClean="0">
                  <a:solidFill>
                    <a:schemeClr val="tx1"/>
                  </a:solidFill>
                </a:rPr>
                <a:t>Bears</a:t>
              </a:r>
              <a:endParaRPr lang="en-GB" sz="2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96" name="Straight Connector 95"/>
            <p:cNvCxnSpPr>
              <a:stCxn id="95" idx="1"/>
              <a:endCxn id="95" idx="3"/>
            </p:cNvCxnSpPr>
            <p:nvPr/>
          </p:nvCxnSpPr>
          <p:spPr>
            <a:xfrm>
              <a:off x="48816" y="2699717"/>
              <a:ext cx="1751136" cy="0"/>
            </a:xfrm>
            <a:prstGeom prst="line">
              <a:avLst/>
            </a:prstGeom>
            <a:grpFill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7" name="Straight Arrow Connector 28"/>
          <p:cNvCxnSpPr>
            <a:stCxn id="95" idx="0"/>
            <a:endCxn id="27" idx="2"/>
          </p:cNvCxnSpPr>
          <p:nvPr/>
        </p:nvCxnSpPr>
        <p:spPr>
          <a:xfrm rot="16200000" flipV="1">
            <a:off x="7981463" y="4378550"/>
            <a:ext cx="1339971" cy="862624"/>
          </a:xfrm>
          <a:prstGeom prst="bentConnector3">
            <a:avLst>
              <a:gd name="adj1" fmla="val 50000"/>
            </a:avLst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28"/>
          <p:cNvCxnSpPr>
            <a:stCxn id="92" idx="0"/>
            <a:endCxn id="27" idx="2"/>
          </p:cNvCxnSpPr>
          <p:nvPr/>
        </p:nvCxnSpPr>
        <p:spPr>
          <a:xfrm rot="5400000" flipH="1" flipV="1">
            <a:off x="6987591" y="4247302"/>
            <a:ext cx="1339970" cy="1125119"/>
          </a:xfrm>
          <a:prstGeom prst="bentConnector3">
            <a:avLst>
              <a:gd name="adj1" fmla="val 50000"/>
            </a:avLst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" name="Group 102"/>
          <p:cNvGrpSpPr/>
          <p:nvPr/>
        </p:nvGrpSpPr>
        <p:grpSpPr>
          <a:xfrm>
            <a:off x="3865893" y="229715"/>
            <a:ext cx="1770220" cy="1350783"/>
            <a:chOff x="479340" y="107429"/>
            <a:chExt cx="1770220" cy="1350783"/>
          </a:xfrm>
        </p:grpSpPr>
        <p:grpSp>
          <p:nvGrpSpPr>
            <p:cNvPr id="5" name="Group 4"/>
            <p:cNvGrpSpPr/>
            <p:nvPr/>
          </p:nvGrpSpPr>
          <p:grpSpPr>
            <a:xfrm>
              <a:off x="498424" y="107429"/>
              <a:ext cx="1751136" cy="1350783"/>
              <a:chOff x="3663776" y="387077"/>
              <a:chExt cx="2197424" cy="1008112"/>
            </a:xfrm>
          </p:grpSpPr>
          <p:sp>
            <p:nvSpPr>
              <p:cNvPr id="6" name="Rectangle 5"/>
              <p:cNvSpPr/>
              <p:nvPr/>
            </p:nvSpPr>
            <p:spPr>
              <a:xfrm>
                <a:off x="3663776" y="387077"/>
                <a:ext cx="2160240" cy="100811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GB" sz="2400" b="1" dirty="0" smtClean="0">
                    <a:solidFill>
                      <a:schemeClr val="tx1"/>
                    </a:solidFill>
                  </a:rPr>
                  <a:t>Animals</a:t>
                </a:r>
                <a:endParaRPr lang="en-GB" sz="2400" b="1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7" name="Straight Connector 6"/>
              <p:cNvCxnSpPr/>
              <p:nvPr/>
            </p:nvCxnSpPr>
            <p:spPr>
              <a:xfrm>
                <a:off x="3700960" y="709522"/>
                <a:ext cx="2160240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2" name="TextBox 101"/>
            <p:cNvSpPr txBox="1"/>
            <p:nvPr/>
          </p:nvSpPr>
          <p:spPr>
            <a:xfrm>
              <a:off x="479340" y="534882"/>
              <a:ext cx="145610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 smtClean="0"/>
                <a:t>+height</a:t>
              </a:r>
            </a:p>
            <a:p>
              <a:r>
                <a:rPr lang="en-GB" dirty="0" smtClean="0"/>
                <a:t>+weight</a:t>
              </a:r>
            </a:p>
            <a:p>
              <a:r>
                <a:rPr lang="en-GB" dirty="0" smtClean="0"/>
                <a:t>+lifespan</a:t>
              </a:r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2723726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None/>
            </a:pPr>
            <a:r>
              <a:rPr lang="en-GB" dirty="0" smtClean="0"/>
              <a:t>Exercise 1: Discussion</a:t>
            </a:r>
            <a:endParaRPr lang="en-GB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503999" y="1769039"/>
            <a:ext cx="8870040" cy="5035133"/>
          </a:xfrm>
        </p:spPr>
        <p:txBody>
          <a:bodyPr/>
          <a:lstStyle/>
          <a:p>
            <a:pPr marL="457200" indent="-457200"/>
            <a:r>
              <a:rPr lang="en-GB" sz="4000" dirty="0"/>
              <a:t>A common problem/solution</a:t>
            </a:r>
          </a:p>
          <a:p>
            <a:pPr marL="889200" lvl="1" indent="-457200"/>
            <a:r>
              <a:rPr lang="en-GB" sz="3600" dirty="0"/>
              <a:t>Extensible</a:t>
            </a:r>
          </a:p>
          <a:p>
            <a:pPr marL="457200" indent="-457200"/>
            <a:r>
              <a:rPr lang="en-GB" sz="4000" dirty="0"/>
              <a:t>Is hierarchy and inheritance equivalent?</a:t>
            </a:r>
          </a:p>
          <a:p>
            <a:pPr marL="457200" indent="-457200"/>
            <a:r>
              <a:rPr lang="en-GB" sz="4000" dirty="0"/>
              <a:t>Should we add new properties as we go down the tree?</a:t>
            </a:r>
          </a:p>
          <a:p>
            <a:pPr marL="914400" lvl="1" indent="-457200"/>
            <a:r>
              <a:rPr lang="en-GB" sz="4000" dirty="0" smtClean="0"/>
              <a:t>E.g. Number of </a:t>
            </a:r>
            <a:r>
              <a:rPr lang="en-GB" sz="4000" dirty="0"/>
              <a:t>Arms </a:t>
            </a:r>
            <a:r>
              <a:rPr lang="en-GB" sz="4000" dirty="0" smtClean="0"/>
              <a:t>?</a:t>
            </a:r>
            <a:endParaRPr lang="en-GB" sz="4000" dirty="0"/>
          </a:p>
        </p:txBody>
      </p:sp>
    </p:spTree>
    <p:extLst>
      <p:ext uri="{BB962C8B-B14F-4D97-AF65-F5344CB8AC3E}">
        <p14:creationId xmlns:p14="http://schemas.microsoft.com/office/powerpoint/2010/main" val="2435967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0" y="301625"/>
            <a:ext cx="9072563" cy="1262063"/>
          </a:xfrm>
        </p:spPr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en-GB"/>
              <a:t>Foundation Concepts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0" y="1768475"/>
            <a:ext cx="4329113" cy="2090738"/>
          </a:xfrm>
        </p:spPr>
        <p:txBody>
          <a:bodyPr/>
          <a:lstStyle>
            <a:defPPr marL="43200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None/>
              <a:defRPr lang="en-GB" sz="32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defPPr>
            <a:lvl1pPr marL="43200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Char char="●"/>
              <a:defRPr lang="en-GB" sz="32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1pPr>
            <a:lvl2pPr marL="864000" lvl="1" indent="-324000">
              <a:spcBef>
                <a:spcPts val="0"/>
              </a:spcBef>
              <a:spcAft>
                <a:spcPts val="1134"/>
              </a:spcAft>
              <a:buSzPct val="75000"/>
              <a:buFont typeface="StarSymbol"/>
              <a:buChar char="–"/>
              <a:defRPr lang="en-GB" sz="28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2pPr>
            <a:lvl3pPr marL="1295999" lvl="2" indent="-288000">
              <a:spcBef>
                <a:spcPts val="0"/>
              </a:spcBef>
              <a:spcAft>
                <a:spcPts val="850"/>
              </a:spcAft>
              <a:buSzPct val="45000"/>
              <a:buFont typeface="StarSymbol"/>
              <a:buChar char="●"/>
              <a:defRPr lang="en-GB" sz="24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3pPr>
            <a:lvl4pPr marL="1728000" lvl="3" indent="-216000">
              <a:spcBef>
                <a:spcPts val="0"/>
              </a:spcBef>
              <a:spcAft>
                <a:spcPts val="567"/>
              </a:spcAft>
              <a:buSzPct val="75000"/>
              <a:buFont typeface="StarSymbol"/>
              <a:buChar char="–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4pPr>
            <a:lvl5pPr marL="2160000" lvl="4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5pPr>
            <a:lvl6pPr marL="2592000" lvl="5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6pPr>
            <a:lvl7pPr marL="3024000" lvl="6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7pPr>
            <a:lvl8pPr marL="3456000" lvl="7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8pPr>
            <a:lvl9pPr marL="3887999" lvl="8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9pPr>
          </a:lstStyle>
          <a:p>
            <a:pPr lvl="0">
              <a:buNone/>
            </a:pPr>
            <a:r>
              <a:rPr lang="en-GB" sz="5400"/>
              <a:t>Composition</a:t>
            </a:r>
          </a:p>
        </p:txBody>
      </p:sp>
      <p:sp>
        <p:nvSpPr>
          <p:cNvPr id="4" name="Text Placeholder 3"/>
          <p:cNvSpPr txBox="1">
            <a:spLocks noGrp="1"/>
          </p:cNvSpPr>
          <p:nvPr>
            <p:ph type="body" idx="4294967295"/>
          </p:nvPr>
        </p:nvSpPr>
        <p:spPr>
          <a:xfrm>
            <a:off x="5751513" y="1768475"/>
            <a:ext cx="4329112" cy="2479675"/>
          </a:xfrm>
        </p:spPr>
        <p:txBody>
          <a:bodyPr/>
          <a:lstStyle>
            <a:defPPr marL="43200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None/>
              <a:defRPr lang="en-GB" sz="32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defPPr>
            <a:lvl1pPr marL="43200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Char char="●"/>
              <a:defRPr lang="en-GB" sz="32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1pPr>
            <a:lvl2pPr marL="864000" lvl="1" indent="-324000">
              <a:spcBef>
                <a:spcPts val="0"/>
              </a:spcBef>
              <a:spcAft>
                <a:spcPts val="1134"/>
              </a:spcAft>
              <a:buSzPct val="75000"/>
              <a:buFont typeface="StarSymbol"/>
              <a:buChar char="–"/>
              <a:defRPr lang="en-GB" sz="28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2pPr>
            <a:lvl3pPr marL="1295999" lvl="2" indent="-288000">
              <a:spcBef>
                <a:spcPts val="0"/>
              </a:spcBef>
              <a:spcAft>
                <a:spcPts val="850"/>
              </a:spcAft>
              <a:buSzPct val="45000"/>
              <a:buFont typeface="StarSymbol"/>
              <a:buChar char="●"/>
              <a:defRPr lang="en-GB" sz="24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3pPr>
            <a:lvl4pPr marL="1728000" lvl="3" indent="-216000">
              <a:spcBef>
                <a:spcPts val="0"/>
              </a:spcBef>
              <a:spcAft>
                <a:spcPts val="567"/>
              </a:spcAft>
              <a:buSzPct val="75000"/>
              <a:buFont typeface="StarSymbol"/>
              <a:buChar char="–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4pPr>
            <a:lvl5pPr marL="2160000" lvl="4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5pPr>
            <a:lvl6pPr marL="2592000" lvl="5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6pPr>
            <a:lvl7pPr marL="3024000" lvl="6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7pPr>
            <a:lvl8pPr marL="3456000" lvl="7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8pPr>
            <a:lvl9pPr marL="3887999" lvl="8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9pPr>
          </a:lstStyle>
          <a:p>
            <a:pPr lvl="0"/>
            <a:r>
              <a:rPr lang="en-GB" dirty="0"/>
              <a:t>“Has-A” relationship</a:t>
            </a:r>
          </a:p>
          <a:p>
            <a:pPr lvl="1" rtl="0" hangingPunct="0"/>
            <a:r>
              <a:rPr lang="en-GB" dirty="0"/>
              <a:t>A cat </a:t>
            </a:r>
            <a:r>
              <a:rPr lang="en-GB" b="1" dirty="0"/>
              <a:t>has a</a:t>
            </a:r>
            <a:r>
              <a:rPr lang="en-GB" dirty="0"/>
              <a:t> tail</a:t>
            </a:r>
          </a:p>
          <a:p>
            <a:pPr lvl="0"/>
            <a:r>
              <a:rPr lang="en-GB" dirty="0"/>
              <a:t>May or may not share a lifecycle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720000" y="4968000"/>
            <a:ext cx="3971520" cy="56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5649480" y="3960000"/>
            <a:ext cx="2774520" cy="345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None/>
            </a:pPr>
            <a:r>
              <a:rPr lang="en-GB" dirty="0" smtClean="0"/>
              <a:t>Some UML: Composition</a:t>
            </a:r>
            <a:endParaRPr lang="en-GB" dirty="0"/>
          </a:p>
        </p:txBody>
      </p:sp>
      <p:grpSp>
        <p:nvGrpSpPr>
          <p:cNvPr id="19" name="Group 18"/>
          <p:cNvGrpSpPr/>
          <p:nvPr/>
        </p:nvGrpSpPr>
        <p:grpSpPr>
          <a:xfrm>
            <a:off x="2952971" y="4643933"/>
            <a:ext cx="2160240" cy="1008112"/>
            <a:chOff x="1799952" y="2195661"/>
            <a:chExt cx="2160240" cy="1008112"/>
          </a:xfrm>
        </p:grpSpPr>
        <p:sp>
          <p:nvSpPr>
            <p:cNvPr id="20" name="Rectangle 19"/>
            <p:cNvSpPr/>
            <p:nvPr/>
          </p:nvSpPr>
          <p:spPr>
            <a:xfrm>
              <a:off x="1799952" y="2195661"/>
              <a:ext cx="2160240" cy="100811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GB" sz="2400" b="1" dirty="0" smtClean="0">
                  <a:solidFill>
                    <a:schemeClr val="tx1"/>
                  </a:solidFill>
                </a:rPr>
                <a:t>Collaborator</a:t>
              </a:r>
              <a:endParaRPr lang="en-GB" sz="2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21" name="Straight Connector 20"/>
            <p:cNvCxnSpPr>
              <a:stCxn id="20" idx="1"/>
              <a:endCxn id="20" idx="3"/>
            </p:cNvCxnSpPr>
            <p:nvPr/>
          </p:nvCxnSpPr>
          <p:spPr>
            <a:xfrm>
              <a:off x="1799952" y="2699717"/>
              <a:ext cx="216024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/>
          <p:cNvGrpSpPr/>
          <p:nvPr/>
        </p:nvGrpSpPr>
        <p:grpSpPr>
          <a:xfrm>
            <a:off x="3987739" y="2483692"/>
            <a:ext cx="2174264" cy="1019831"/>
            <a:chOff x="2013024" y="1403573"/>
            <a:chExt cx="2174264" cy="1952600"/>
          </a:xfrm>
        </p:grpSpPr>
        <p:grpSp>
          <p:nvGrpSpPr>
            <p:cNvPr id="16" name="Group 15"/>
            <p:cNvGrpSpPr/>
            <p:nvPr/>
          </p:nvGrpSpPr>
          <p:grpSpPr>
            <a:xfrm>
              <a:off x="2013024" y="1403573"/>
              <a:ext cx="2174264" cy="1952600"/>
              <a:chOff x="1799952" y="2195661"/>
              <a:chExt cx="2174264" cy="1008112"/>
            </a:xfrm>
          </p:grpSpPr>
          <p:sp>
            <p:nvSpPr>
              <p:cNvPr id="17" name="Rectangle 16"/>
              <p:cNvSpPr/>
              <p:nvPr/>
            </p:nvSpPr>
            <p:spPr>
              <a:xfrm>
                <a:off x="1799952" y="2195661"/>
                <a:ext cx="2160240" cy="100811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GB" sz="2400" b="1" dirty="0" smtClean="0">
                    <a:solidFill>
                      <a:schemeClr val="tx1"/>
                    </a:solidFill>
                  </a:rPr>
                  <a:t>Some Class</a:t>
                </a:r>
                <a:endParaRPr lang="en-GB" sz="2400" b="1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8" name="Straight Connector 17"/>
              <p:cNvCxnSpPr/>
              <p:nvPr/>
            </p:nvCxnSpPr>
            <p:spPr>
              <a:xfrm>
                <a:off x="1813976" y="2836287"/>
                <a:ext cx="2160240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6" name="Straight Connector 25"/>
            <p:cNvCxnSpPr/>
            <p:nvPr/>
          </p:nvCxnSpPr>
          <p:spPr>
            <a:xfrm>
              <a:off x="2013024" y="2348061"/>
              <a:ext cx="216024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4001763" y="3520537"/>
            <a:ext cx="712624" cy="1123396"/>
            <a:chOff x="4608266" y="2965626"/>
            <a:chExt cx="906842" cy="1390276"/>
          </a:xfrm>
        </p:grpSpPr>
        <p:sp>
          <p:nvSpPr>
            <p:cNvPr id="3" name="Rectangle 2"/>
            <p:cNvSpPr/>
            <p:nvPr/>
          </p:nvSpPr>
          <p:spPr>
            <a:xfrm rot="2652753">
              <a:off x="5382206" y="2965626"/>
              <a:ext cx="132902" cy="13790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6" name="Elbow Connector 5"/>
            <p:cNvCxnSpPr/>
            <p:nvPr/>
          </p:nvCxnSpPr>
          <p:spPr>
            <a:xfrm rot="5400000">
              <a:off x="4420359" y="3327603"/>
              <a:ext cx="1216206" cy="840391"/>
            </a:xfrm>
            <a:prstGeom prst="bentConnector3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/>
          <p:cNvGrpSpPr/>
          <p:nvPr/>
        </p:nvGrpSpPr>
        <p:grpSpPr>
          <a:xfrm flipH="1">
            <a:off x="5688697" y="3536483"/>
            <a:ext cx="753882" cy="1107450"/>
            <a:chOff x="4608266" y="2965626"/>
            <a:chExt cx="906842" cy="1390276"/>
          </a:xfrm>
        </p:grpSpPr>
        <p:sp>
          <p:nvSpPr>
            <p:cNvPr id="32" name="Rectangle 31"/>
            <p:cNvSpPr/>
            <p:nvPr/>
          </p:nvSpPr>
          <p:spPr>
            <a:xfrm rot="2652753">
              <a:off x="5382206" y="2965626"/>
              <a:ext cx="132902" cy="13790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33" name="Elbow Connector 32"/>
            <p:cNvCxnSpPr/>
            <p:nvPr/>
          </p:nvCxnSpPr>
          <p:spPr>
            <a:xfrm rot="5400000">
              <a:off x="4420359" y="3327603"/>
              <a:ext cx="1216206" cy="840391"/>
            </a:xfrm>
            <a:prstGeom prst="bentConnector3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/>
          <p:cNvGrpSpPr/>
          <p:nvPr/>
        </p:nvGrpSpPr>
        <p:grpSpPr>
          <a:xfrm>
            <a:off x="5513890" y="4643933"/>
            <a:ext cx="2160240" cy="1008112"/>
            <a:chOff x="1799952" y="2195661"/>
            <a:chExt cx="2160240" cy="1008112"/>
          </a:xfrm>
        </p:grpSpPr>
        <p:sp>
          <p:nvSpPr>
            <p:cNvPr id="35" name="Rectangle 34"/>
            <p:cNvSpPr/>
            <p:nvPr/>
          </p:nvSpPr>
          <p:spPr>
            <a:xfrm>
              <a:off x="1799952" y="2195661"/>
              <a:ext cx="2160240" cy="100811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GB" sz="2400" b="1" dirty="0" smtClean="0">
                  <a:solidFill>
                    <a:schemeClr val="tx1"/>
                  </a:solidFill>
                </a:rPr>
                <a:t>Component</a:t>
              </a:r>
              <a:endParaRPr lang="en-GB" sz="2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36" name="Straight Connector 35"/>
            <p:cNvCxnSpPr>
              <a:stCxn id="35" idx="1"/>
              <a:endCxn id="35" idx="3"/>
            </p:cNvCxnSpPr>
            <p:nvPr/>
          </p:nvCxnSpPr>
          <p:spPr>
            <a:xfrm>
              <a:off x="1799952" y="2699717"/>
              <a:ext cx="216024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Rectangular Callout 36"/>
          <p:cNvSpPr/>
          <p:nvPr/>
        </p:nvSpPr>
        <p:spPr>
          <a:xfrm>
            <a:off x="7560592" y="3331375"/>
            <a:ext cx="1944216" cy="659633"/>
          </a:xfrm>
          <a:prstGeom prst="wedgeRectCallout">
            <a:avLst>
              <a:gd name="adj1" fmla="val -101868"/>
              <a:gd name="adj2" fmla="val 99650"/>
            </a:avLst>
          </a:prstGeom>
          <a:solidFill>
            <a:srgbClr val="FFFF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dirty="0" smtClean="0">
                <a:solidFill>
                  <a:schemeClr val="tx1"/>
                </a:solidFill>
              </a:rPr>
              <a:t>Composition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GB" dirty="0" smtClean="0">
                <a:solidFill>
                  <a:schemeClr val="tx1"/>
                </a:solidFill>
              </a:rPr>
              <a:t>Shared lifecycle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38" name="Rectangular Callout 37"/>
          <p:cNvSpPr/>
          <p:nvPr/>
        </p:nvSpPr>
        <p:spPr>
          <a:xfrm>
            <a:off x="575816" y="3476853"/>
            <a:ext cx="2351635" cy="659633"/>
          </a:xfrm>
          <a:prstGeom prst="wedgeRectCallout">
            <a:avLst>
              <a:gd name="adj1" fmla="val 92111"/>
              <a:gd name="adj2" fmla="val 55753"/>
            </a:avLst>
          </a:prstGeom>
          <a:solidFill>
            <a:srgbClr val="FFFF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dirty="0" smtClean="0">
                <a:solidFill>
                  <a:schemeClr val="tx1"/>
                </a:solidFill>
              </a:rPr>
              <a:t>Aggregation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GB" dirty="0" smtClean="0">
                <a:solidFill>
                  <a:schemeClr val="tx1"/>
                </a:solidFill>
              </a:rPr>
              <a:t>Separate lifecycle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053369" y="4300422"/>
            <a:ext cx="532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0..*</a:t>
            </a:r>
            <a:endParaRPr lang="en-GB" dirty="0"/>
          </a:p>
        </p:txBody>
      </p:sp>
      <p:sp>
        <p:nvSpPr>
          <p:cNvPr id="40" name="TextBox 39"/>
          <p:cNvSpPr txBox="1"/>
          <p:nvPr/>
        </p:nvSpPr>
        <p:spPr>
          <a:xfrm>
            <a:off x="4690056" y="361644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1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6102326" y="427460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2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21886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0" lvl="0" indent="0"/>
            <a:r>
              <a:rPr lang="en-GB" dirty="0" smtClean="0"/>
              <a:t>Exercise 2: Composition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GB" sz="4800" dirty="0" smtClean="0"/>
              <a:t>Build a car</a:t>
            </a:r>
          </a:p>
          <a:p>
            <a:pPr lvl="1"/>
            <a:r>
              <a:rPr lang="en-GB" sz="4400" dirty="0" smtClean="0"/>
              <a:t>Chassis</a:t>
            </a:r>
          </a:p>
          <a:p>
            <a:pPr lvl="1"/>
            <a:r>
              <a:rPr lang="en-GB" sz="4400" dirty="0" smtClean="0"/>
              <a:t>Body</a:t>
            </a:r>
          </a:p>
          <a:p>
            <a:pPr lvl="1"/>
            <a:r>
              <a:rPr lang="en-GB" sz="4400" dirty="0" smtClean="0"/>
              <a:t>Wheels</a:t>
            </a:r>
          </a:p>
          <a:p>
            <a:pPr lvl="1"/>
            <a:r>
              <a:rPr lang="en-GB" sz="4400" dirty="0" smtClean="0"/>
              <a:t>Engine</a:t>
            </a:r>
          </a:p>
          <a:p>
            <a:r>
              <a:rPr lang="en-GB" sz="4800" dirty="0" smtClean="0"/>
              <a:t>Add driver + passengers</a:t>
            </a:r>
          </a:p>
          <a:p>
            <a:pPr marL="0" indent="0">
              <a:buNone/>
            </a:pPr>
            <a:endParaRPr lang="en-GB" sz="4800" dirty="0" smtClean="0"/>
          </a:p>
          <a:p>
            <a:pPr marL="0" indent="0">
              <a:buNone/>
            </a:pPr>
            <a:r>
              <a:rPr lang="en-GB" sz="4800" dirty="0" smtClean="0"/>
              <a:t>[5 minutes]</a:t>
            </a:r>
            <a:endParaRPr lang="en-GB" sz="48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800" y="1475581"/>
            <a:ext cx="9345988" cy="41185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57484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Exercise 2: Discussion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4000" dirty="0" smtClean="0"/>
              <a:t>Relationships between different sorts of objects</a:t>
            </a:r>
          </a:p>
          <a:p>
            <a:pPr lvl="1"/>
            <a:r>
              <a:rPr lang="en-GB" sz="3600" dirty="0" smtClean="0"/>
              <a:t>Specifics can change over time</a:t>
            </a:r>
          </a:p>
          <a:p>
            <a:pPr lvl="2"/>
            <a:r>
              <a:rPr lang="en-GB" sz="3200" dirty="0" smtClean="0"/>
              <a:t>New wheels</a:t>
            </a:r>
          </a:p>
          <a:p>
            <a:pPr lvl="1"/>
            <a:r>
              <a:rPr lang="en-GB" sz="3600" dirty="0" smtClean="0"/>
              <a:t>Reuse is still possible</a:t>
            </a:r>
          </a:p>
          <a:p>
            <a:pPr lvl="2"/>
            <a:r>
              <a:rPr lang="en-GB" sz="3200" dirty="0" smtClean="0"/>
              <a:t>Compose a collaborator with reusable behaviour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4087129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0" y="301625"/>
            <a:ext cx="9072563" cy="1262063"/>
          </a:xfrm>
        </p:spPr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en-GB"/>
              <a:t>Foundation Concepts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0" y="1768475"/>
            <a:ext cx="4329113" cy="2090738"/>
          </a:xfrm>
        </p:spPr>
        <p:txBody>
          <a:bodyPr/>
          <a:lstStyle>
            <a:defPPr marL="43200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None/>
              <a:defRPr lang="en-GB" sz="32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defPPr>
            <a:lvl1pPr marL="43200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Char char="●"/>
              <a:defRPr lang="en-GB" sz="32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1pPr>
            <a:lvl2pPr marL="864000" lvl="1" indent="-324000">
              <a:spcBef>
                <a:spcPts val="0"/>
              </a:spcBef>
              <a:spcAft>
                <a:spcPts val="1134"/>
              </a:spcAft>
              <a:buSzPct val="75000"/>
              <a:buFont typeface="StarSymbol"/>
              <a:buChar char="–"/>
              <a:defRPr lang="en-GB" sz="28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2pPr>
            <a:lvl3pPr marL="1295999" lvl="2" indent="-288000">
              <a:spcBef>
                <a:spcPts val="0"/>
              </a:spcBef>
              <a:spcAft>
                <a:spcPts val="850"/>
              </a:spcAft>
              <a:buSzPct val="45000"/>
              <a:buFont typeface="StarSymbol"/>
              <a:buChar char="●"/>
              <a:defRPr lang="en-GB" sz="24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3pPr>
            <a:lvl4pPr marL="1728000" lvl="3" indent="-216000">
              <a:spcBef>
                <a:spcPts val="0"/>
              </a:spcBef>
              <a:spcAft>
                <a:spcPts val="567"/>
              </a:spcAft>
              <a:buSzPct val="75000"/>
              <a:buFont typeface="StarSymbol"/>
              <a:buChar char="–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4pPr>
            <a:lvl5pPr marL="2160000" lvl="4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5pPr>
            <a:lvl6pPr marL="2592000" lvl="5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6pPr>
            <a:lvl7pPr marL="3024000" lvl="6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7pPr>
            <a:lvl8pPr marL="3456000" lvl="7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8pPr>
            <a:lvl9pPr marL="3887999" lvl="8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9pPr>
          </a:lstStyle>
          <a:p>
            <a:pPr lvl="0">
              <a:buNone/>
            </a:pPr>
            <a:r>
              <a:rPr lang="en-GB" sz="5400"/>
              <a:t>Cohesion</a:t>
            </a:r>
          </a:p>
        </p:txBody>
      </p:sp>
      <p:sp>
        <p:nvSpPr>
          <p:cNvPr id="4" name="Text Placeholder 3"/>
          <p:cNvSpPr txBox="1">
            <a:spLocks noGrp="1"/>
          </p:cNvSpPr>
          <p:nvPr>
            <p:ph type="body" idx="4294967295"/>
          </p:nvPr>
        </p:nvSpPr>
        <p:spPr>
          <a:xfrm>
            <a:off x="5751513" y="1768475"/>
            <a:ext cx="4329112" cy="2479675"/>
          </a:xfrm>
        </p:spPr>
        <p:txBody>
          <a:bodyPr>
            <a:normAutofit fontScale="92500" lnSpcReduction="20000"/>
          </a:bodyPr>
          <a:lstStyle>
            <a:defPPr marL="43200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None/>
              <a:defRPr lang="en-GB" sz="32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defPPr>
            <a:lvl1pPr marL="43200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Char char="●"/>
              <a:defRPr lang="en-GB" sz="32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1pPr>
            <a:lvl2pPr marL="864000" lvl="1" indent="-324000">
              <a:spcBef>
                <a:spcPts val="0"/>
              </a:spcBef>
              <a:spcAft>
                <a:spcPts val="1134"/>
              </a:spcAft>
              <a:buSzPct val="75000"/>
              <a:buFont typeface="StarSymbol"/>
              <a:buChar char="–"/>
              <a:defRPr lang="en-GB" sz="28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2pPr>
            <a:lvl3pPr marL="1295999" lvl="2" indent="-288000">
              <a:spcBef>
                <a:spcPts val="0"/>
              </a:spcBef>
              <a:spcAft>
                <a:spcPts val="850"/>
              </a:spcAft>
              <a:buSzPct val="45000"/>
              <a:buFont typeface="StarSymbol"/>
              <a:buChar char="●"/>
              <a:defRPr lang="en-GB" sz="24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3pPr>
            <a:lvl4pPr marL="1728000" lvl="3" indent="-216000">
              <a:spcBef>
                <a:spcPts val="0"/>
              </a:spcBef>
              <a:spcAft>
                <a:spcPts val="567"/>
              </a:spcAft>
              <a:buSzPct val="75000"/>
              <a:buFont typeface="StarSymbol"/>
              <a:buChar char="–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4pPr>
            <a:lvl5pPr marL="2160000" lvl="4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5pPr>
            <a:lvl6pPr marL="2592000" lvl="5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6pPr>
            <a:lvl7pPr marL="3024000" lvl="6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7pPr>
            <a:lvl8pPr marL="3456000" lvl="7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8pPr>
            <a:lvl9pPr marL="3887999" lvl="8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9pPr>
          </a:lstStyle>
          <a:p>
            <a:pPr lvl="0"/>
            <a:r>
              <a:rPr lang="en-GB" dirty="0"/>
              <a:t>Do one job</a:t>
            </a:r>
          </a:p>
          <a:p>
            <a:pPr lvl="0"/>
            <a:r>
              <a:rPr lang="en-GB" dirty="0"/>
              <a:t>One reason to change</a:t>
            </a:r>
          </a:p>
          <a:p>
            <a:pPr lvl="0"/>
            <a:r>
              <a:rPr lang="en-GB" dirty="0"/>
              <a:t>One concept encapsulated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863847" y="4596480"/>
            <a:ext cx="3692813" cy="2461341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5184000" y="4596480"/>
            <a:ext cx="3682079" cy="24595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0" y="301625"/>
            <a:ext cx="9072563" cy="1262063"/>
          </a:xfrm>
        </p:spPr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en-GB"/>
              <a:t>Foundation Concepts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0" y="1768475"/>
            <a:ext cx="4329113" cy="2090738"/>
          </a:xfrm>
        </p:spPr>
        <p:txBody>
          <a:bodyPr/>
          <a:lstStyle>
            <a:defPPr marL="43200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None/>
              <a:defRPr lang="en-GB" sz="32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defPPr>
            <a:lvl1pPr marL="43200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Char char="●"/>
              <a:defRPr lang="en-GB" sz="32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1pPr>
            <a:lvl2pPr marL="864000" lvl="1" indent="-324000">
              <a:spcBef>
                <a:spcPts val="0"/>
              </a:spcBef>
              <a:spcAft>
                <a:spcPts val="1134"/>
              </a:spcAft>
              <a:buSzPct val="75000"/>
              <a:buFont typeface="StarSymbol"/>
              <a:buChar char="–"/>
              <a:defRPr lang="en-GB" sz="28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2pPr>
            <a:lvl3pPr marL="1295999" lvl="2" indent="-288000">
              <a:spcBef>
                <a:spcPts val="0"/>
              </a:spcBef>
              <a:spcAft>
                <a:spcPts val="850"/>
              </a:spcAft>
              <a:buSzPct val="45000"/>
              <a:buFont typeface="StarSymbol"/>
              <a:buChar char="●"/>
              <a:defRPr lang="en-GB" sz="24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3pPr>
            <a:lvl4pPr marL="1728000" lvl="3" indent="-216000">
              <a:spcBef>
                <a:spcPts val="0"/>
              </a:spcBef>
              <a:spcAft>
                <a:spcPts val="567"/>
              </a:spcAft>
              <a:buSzPct val="75000"/>
              <a:buFont typeface="StarSymbol"/>
              <a:buChar char="–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4pPr>
            <a:lvl5pPr marL="2160000" lvl="4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5pPr>
            <a:lvl6pPr marL="2592000" lvl="5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6pPr>
            <a:lvl7pPr marL="3024000" lvl="6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7pPr>
            <a:lvl8pPr marL="3456000" lvl="7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8pPr>
            <a:lvl9pPr marL="3887999" lvl="8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9pPr>
          </a:lstStyle>
          <a:p>
            <a:pPr lvl="0">
              <a:buNone/>
            </a:pPr>
            <a:r>
              <a:rPr lang="en-GB" sz="5400"/>
              <a:t>Coupling</a:t>
            </a:r>
          </a:p>
        </p:txBody>
      </p:sp>
      <p:sp>
        <p:nvSpPr>
          <p:cNvPr id="4" name="Text Placeholder 3"/>
          <p:cNvSpPr txBox="1">
            <a:spLocks noGrp="1"/>
          </p:cNvSpPr>
          <p:nvPr>
            <p:ph type="body" idx="4294967295"/>
          </p:nvPr>
        </p:nvSpPr>
        <p:spPr>
          <a:xfrm>
            <a:off x="5751513" y="1768475"/>
            <a:ext cx="4329112" cy="4856163"/>
          </a:xfrm>
        </p:spPr>
        <p:txBody>
          <a:bodyPr>
            <a:normAutofit lnSpcReduction="10000"/>
          </a:bodyPr>
          <a:lstStyle>
            <a:defPPr marL="43200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None/>
              <a:defRPr lang="en-GB" sz="32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defPPr>
            <a:lvl1pPr marL="43200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Char char="●"/>
              <a:defRPr lang="en-GB" sz="32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1pPr>
            <a:lvl2pPr marL="864000" lvl="1" indent="-324000">
              <a:spcBef>
                <a:spcPts val="0"/>
              </a:spcBef>
              <a:spcAft>
                <a:spcPts val="1134"/>
              </a:spcAft>
              <a:buSzPct val="75000"/>
              <a:buFont typeface="StarSymbol"/>
              <a:buChar char="–"/>
              <a:defRPr lang="en-GB" sz="28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2pPr>
            <a:lvl3pPr marL="1295999" lvl="2" indent="-288000">
              <a:spcBef>
                <a:spcPts val="0"/>
              </a:spcBef>
              <a:spcAft>
                <a:spcPts val="850"/>
              </a:spcAft>
              <a:buSzPct val="45000"/>
              <a:buFont typeface="StarSymbol"/>
              <a:buChar char="●"/>
              <a:defRPr lang="en-GB" sz="24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3pPr>
            <a:lvl4pPr marL="1728000" lvl="3" indent="-216000">
              <a:spcBef>
                <a:spcPts val="0"/>
              </a:spcBef>
              <a:spcAft>
                <a:spcPts val="567"/>
              </a:spcAft>
              <a:buSzPct val="75000"/>
              <a:buFont typeface="StarSymbol"/>
              <a:buChar char="–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4pPr>
            <a:lvl5pPr marL="2160000" lvl="4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5pPr>
            <a:lvl6pPr marL="2592000" lvl="5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6pPr>
            <a:lvl7pPr marL="3024000" lvl="6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7pPr>
            <a:lvl8pPr marL="3456000" lvl="7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8pPr>
            <a:lvl9pPr marL="3887999" lvl="8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9pPr>
          </a:lstStyle>
          <a:p>
            <a:pPr lvl="0"/>
            <a:r>
              <a:rPr lang="en-GB" dirty="0"/>
              <a:t>What do </a:t>
            </a:r>
            <a:r>
              <a:rPr lang="en-GB" b="1" i="1" dirty="0"/>
              <a:t>you need</a:t>
            </a:r>
            <a:r>
              <a:rPr lang="en-GB" b="1" dirty="0"/>
              <a:t> </a:t>
            </a:r>
            <a:r>
              <a:rPr lang="en-GB" dirty="0"/>
              <a:t>to get things done?</a:t>
            </a:r>
          </a:p>
          <a:p>
            <a:pPr lvl="0"/>
            <a:r>
              <a:rPr lang="en-GB" dirty="0"/>
              <a:t>What </a:t>
            </a:r>
            <a:r>
              <a:rPr lang="en-GB" b="1" i="1" dirty="0"/>
              <a:t>needs you</a:t>
            </a:r>
            <a:r>
              <a:rPr lang="en-GB" dirty="0"/>
              <a:t> to get things done?</a:t>
            </a:r>
          </a:p>
          <a:p>
            <a:pPr lvl="0"/>
            <a:r>
              <a:rPr lang="en-GB" dirty="0"/>
              <a:t>Trade-off </a:t>
            </a:r>
            <a:r>
              <a:rPr lang="en-GB" dirty="0" smtClean="0"/>
              <a:t>with </a:t>
            </a:r>
            <a:r>
              <a:rPr lang="en-GB" dirty="0"/>
              <a:t>cohesion</a:t>
            </a:r>
          </a:p>
          <a:p>
            <a:pPr lvl="1" rtl="0" hangingPunct="0"/>
            <a:r>
              <a:rPr lang="en-GB" dirty="0"/>
              <a:t>Zero coupling = big ball of mud</a:t>
            </a:r>
          </a:p>
          <a:p>
            <a:pPr lvl="0"/>
            <a:r>
              <a:rPr lang="en-GB" dirty="0"/>
              <a:t>Aim to stay Loose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575816" y="3131764"/>
            <a:ext cx="3899595" cy="16922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518281" y="4874884"/>
            <a:ext cx="3885131" cy="16922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0" lvl="0" indent="0"/>
            <a:r>
              <a:rPr lang="en-GB" dirty="0" smtClean="0"/>
              <a:t>Exercise 3: Back at the Zoo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4400" dirty="0" smtClean="0"/>
              <a:t>Back with the animals</a:t>
            </a:r>
          </a:p>
          <a:p>
            <a:pPr lvl="1"/>
            <a:r>
              <a:rPr lang="en-GB" sz="4000" dirty="0" smtClean="0"/>
              <a:t>Lions, Gorillas, Humans, Dolphins</a:t>
            </a:r>
          </a:p>
          <a:p>
            <a:pPr lvl="1"/>
            <a:r>
              <a:rPr lang="en-GB" sz="4000" dirty="0" smtClean="0"/>
              <a:t>Add </a:t>
            </a:r>
            <a:r>
              <a:rPr lang="en-GB" sz="3600" b="1" dirty="0" smtClean="0">
                <a:latin typeface="Consolas" pitchFamily="49" charset="0"/>
                <a:cs typeface="Consolas" pitchFamily="49" charset="0"/>
              </a:rPr>
              <a:t>move()</a:t>
            </a:r>
            <a:r>
              <a:rPr lang="en-GB" sz="4000" dirty="0" smtClean="0"/>
              <a:t> operations</a:t>
            </a:r>
          </a:p>
          <a:p>
            <a:pPr lvl="2"/>
            <a:r>
              <a:rPr lang="en-GB" sz="3600" dirty="0" smtClean="0"/>
              <a:t>How can these be reused?</a:t>
            </a:r>
          </a:p>
          <a:p>
            <a:pPr lvl="2"/>
            <a:r>
              <a:rPr lang="en-GB" sz="3600" dirty="0" smtClean="0"/>
              <a:t>Do some animals have more than one way to move?</a:t>
            </a:r>
          </a:p>
          <a:p>
            <a:pPr marL="0" lvl="2" indent="0">
              <a:buNone/>
            </a:pPr>
            <a:r>
              <a:rPr lang="en-GB" sz="3600" dirty="0" smtClean="0"/>
              <a:t>[10 minutes]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0" y="301625"/>
            <a:ext cx="9072563" cy="1262063"/>
          </a:xfrm>
        </p:spPr>
        <p:txBody>
          <a:bodyPr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en-GB" dirty="0"/>
              <a:t>Introduction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575816" y="1763613"/>
            <a:ext cx="8870950" cy="4384675"/>
          </a:xfrm>
        </p:spPr>
        <p:txBody>
          <a:bodyPr>
            <a:normAutofit/>
          </a:bodyPr>
          <a:lstStyle>
            <a:defPPr marL="43200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None/>
              <a:defRPr lang="en-GB" sz="32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defPPr>
            <a:lvl1pPr marL="43200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Char char="●"/>
              <a:defRPr lang="en-GB" sz="32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1pPr>
            <a:lvl2pPr marL="864000" lvl="1" indent="-324000">
              <a:spcBef>
                <a:spcPts val="0"/>
              </a:spcBef>
              <a:spcAft>
                <a:spcPts val="1134"/>
              </a:spcAft>
              <a:buSzPct val="75000"/>
              <a:buFont typeface="StarSymbol"/>
              <a:buChar char="–"/>
              <a:defRPr lang="en-GB" sz="28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2pPr>
            <a:lvl3pPr marL="1295999" lvl="2" indent="-288000">
              <a:spcBef>
                <a:spcPts val="0"/>
              </a:spcBef>
              <a:spcAft>
                <a:spcPts val="850"/>
              </a:spcAft>
              <a:buSzPct val="45000"/>
              <a:buFont typeface="StarSymbol"/>
              <a:buChar char="●"/>
              <a:defRPr lang="en-GB" sz="24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3pPr>
            <a:lvl4pPr marL="1728000" lvl="3" indent="-216000">
              <a:spcBef>
                <a:spcPts val="0"/>
              </a:spcBef>
              <a:spcAft>
                <a:spcPts val="567"/>
              </a:spcAft>
              <a:buSzPct val="75000"/>
              <a:buFont typeface="StarSymbol"/>
              <a:buChar char="–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4pPr>
            <a:lvl5pPr marL="2160000" lvl="4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5pPr>
            <a:lvl6pPr marL="2592000" lvl="5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6pPr>
            <a:lvl7pPr marL="3024000" lvl="6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7pPr>
            <a:lvl8pPr marL="3456000" lvl="7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8pPr>
            <a:lvl9pPr marL="3887999" lvl="8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9pPr>
          </a:lstStyle>
          <a:p>
            <a:pPr lvl="0"/>
            <a:r>
              <a:rPr lang="en-GB" b="1" dirty="0" smtClean="0"/>
              <a:t>We won’t be talking about</a:t>
            </a:r>
            <a:endParaRPr lang="en-GB" b="1" dirty="0"/>
          </a:p>
          <a:p>
            <a:pPr lvl="1" rtl="0" hangingPunct="0"/>
            <a:r>
              <a:rPr lang="en-GB" dirty="0" smtClean="0"/>
              <a:t>Methodology</a:t>
            </a:r>
            <a:endParaRPr lang="en-GB" dirty="0" smtClean="0"/>
          </a:p>
          <a:p>
            <a:pPr lvl="1" rtl="0" hangingPunct="0"/>
            <a:r>
              <a:rPr lang="en-GB" dirty="0" smtClean="0"/>
              <a:t>Process</a:t>
            </a:r>
          </a:p>
          <a:p>
            <a:pPr marL="540000" lvl="1" indent="0" rtl="0" hangingPunct="0">
              <a:buNone/>
            </a:pPr>
            <a:r>
              <a:rPr lang="en-GB" b="1" dirty="0" smtClean="0"/>
              <a:t>… we will be exploring</a:t>
            </a:r>
            <a:endParaRPr lang="en-GB" b="1" dirty="0"/>
          </a:p>
          <a:p>
            <a:pPr lvl="1" rtl="0" hangingPunct="0"/>
            <a:r>
              <a:rPr lang="en-GB" dirty="0"/>
              <a:t>A vocabulary for talking about design</a:t>
            </a:r>
          </a:p>
          <a:p>
            <a:pPr lvl="1" rtl="0" hangingPunct="0"/>
            <a:r>
              <a:rPr lang="en-GB" dirty="0"/>
              <a:t>Some principles for spotting good (and bad) design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8" fill="hold">
                      <p:stCondLst>
                        <p:cond delay="0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469" y="1259557"/>
            <a:ext cx="9881156" cy="42347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24803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Exercise 3: Discussion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4400" dirty="0" smtClean="0"/>
              <a:t>Combining inheritance and composition</a:t>
            </a:r>
          </a:p>
          <a:p>
            <a:pPr lvl="1"/>
            <a:r>
              <a:rPr lang="en-GB" sz="4400" dirty="0" smtClean="0"/>
              <a:t>Powerful</a:t>
            </a:r>
          </a:p>
          <a:p>
            <a:pPr lvl="2"/>
            <a:r>
              <a:rPr lang="en-GB" sz="3600" dirty="0" smtClean="0"/>
              <a:t>Captures reusable logic</a:t>
            </a:r>
          </a:p>
          <a:p>
            <a:pPr lvl="1"/>
            <a:r>
              <a:rPr lang="en-GB" sz="4400" dirty="0" smtClean="0"/>
              <a:t>Flexible</a:t>
            </a:r>
          </a:p>
          <a:p>
            <a:pPr lvl="2"/>
            <a:r>
              <a:rPr lang="en-GB" sz="3600" dirty="0" smtClean="0"/>
              <a:t>Allows changes during the lifetime of an object</a:t>
            </a:r>
            <a:endParaRPr lang="en-GB" sz="3600" dirty="0"/>
          </a:p>
        </p:txBody>
      </p:sp>
    </p:spTree>
    <p:extLst>
      <p:ext uri="{BB962C8B-B14F-4D97-AF65-F5344CB8AC3E}">
        <p14:creationId xmlns:p14="http://schemas.microsoft.com/office/powerpoint/2010/main" val="2631313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575816" y="323453"/>
            <a:ext cx="9072563" cy="1262063"/>
          </a:xfrm>
        </p:spPr>
        <p:txBody>
          <a:bodyPr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en-GB" dirty="0"/>
              <a:t>Principles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503808" y="1763613"/>
            <a:ext cx="4329113" cy="4384675"/>
          </a:xfrm>
        </p:spPr>
        <p:txBody>
          <a:bodyPr>
            <a:normAutofit lnSpcReduction="10000"/>
          </a:bodyPr>
          <a:lstStyle>
            <a:defPPr marL="43200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None/>
              <a:defRPr lang="en-GB" sz="32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defPPr>
            <a:lvl1pPr marL="43200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Char char="●"/>
              <a:defRPr lang="en-GB" sz="32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1pPr>
            <a:lvl2pPr marL="864000" lvl="1" indent="-324000">
              <a:spcBef>
                <a:spcPts val="0"/>
              </a:spcBef>
              <a:spcAft>
                <a:spcPts val="1134"/>
              </a:spcAft>
              <a:buSzPct val="75000"/>
              <a:buFont typeface="StarSymbol"/>
              <a:buChar char="–"/>
              <a:defRPr lang="en-GB" sz="28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2pPr>
            <a:lvl3pPr marL="1295999" lvl="2" indent="-288000">
              <a:spcBef>
                <a:spcPts val="0"/>
              </a:spcBef>
              <a:spcAft>
                <a:spcPts val="850"/>
              </a:spcAft>
              <a:buSzPct val="45000"/>
              <a:buFont typeface="StarSymbol"/>
              <a:buChar char="●"/>
              <a:defRPr lang="en-GB" sz="24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3pPr>
            <a:lvl4pPr marL="1728000" lvl="3" indent="-216000">
              <a:spcBef>
                <a:spcPts val="0"/>
              </a:spcBef>
              <a:spcAft>
                <a:spcPts val="567"/>
              </a:spcAft>
              <a:buSzPct val="75000"/>
              <a:buFont typeface="StarSymbol"/>
              <a:buChar char="–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4pPr>
            <a:lvl5pPr marL="2160000" lvl="4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5pPr>
            <a:lvl6pPr marL="2592000" lvl="5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6pPr>
            <a:lvl7pPr marL="3024000" lvl="6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7pPr>
            <a:lvl8pPr marL="3456000" lvl="7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8pPr>
            <a:lvl9pPr marL="3887999" lvl="8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9pPr>
          </a:lstStyle>
          <a:p>
            <a:pPr lvl="0"/>
            <a:r>
              <a:rPr lang="en-GB" dirty="0"/>
              <a:t>The simplest thing</a:t>
            </a:r>
          </a:p>
          <a:p>
            <a:pPr lvl="1" rtl="0" hangingPunct="0"/>
            <a:r>
              <a:rPr lang="en-GB" dirty="0"/>
              <a:t>that works</a:t>
            </a:r>
          </a:p>
          <a:p>
            <a:pPr lvl="0"/>
            <a:r>
              <a:rPr lang="en-GB" dirty="0"/>
              <a:t>YAGNI</a:t>
            </a:r>
          </a:p>
          <a:p>
            <a:pPr lvl="1" rtl="0" hangingPunct="0"/>
            <a:r>
              <a:rPr lang="en-GB" b="1" dirty="0"/>
              <a:t>Y</a:t>
            </a:r>
            <a:r>
              <a:rPr lang="en-GB" dirty="0"/>
              <a:t>ou</a:t>
            </a:r>
          </a:p>
          <a:p>
            <a:pPr lvl="1" rtl="0" hangingPunct="0"/>
            <a:r>
              <a:rPr lang="en-GB" b="1" dirty="0"/>
              <a:t>A</a:t>
            </a:r>
            <a:r>
              <a:rPr lang="en-GB" dirty="0"/>
              <a:t>ren't</a:t>
            </a:r>
          </a:p>
          <a:p>
            <a:pPr lvl="1" rtl="0" hangingPunct="0"/>
            <a:r>
              <a:rPr lang="en-GB" b="1" dirty="0"/>
              <a:t>G</a:t>
            </a:r>
            <a:r>
              <a:rPr lang="en-GB" dirty="0"/>
              <a:t>oing to</a:t>
            </a:r>
          </a:p>
          <a:p>
            <a:pPr lvl="1" rtl="0" hangingPunct="0"/>
            <a:r>
              <a:rPr lang="en-GB" b="1" dirty="0"/>
              <a:t>N</a:t>
            </a:r>
            <a:r>
              <a:rPr lang="en-GB" dirty="0"/>
              <a:t>eed</a:t>
            </a:r>
          </a:p>
          <a:p>
            <a:pPr lvl="1" rtl="0" hangingPunct="0"/>
            <a:r>
              <a:rPr lang="en-GB" b="1" dirty="0"/>
              <a:t>I</a:t>
            </a:r>
            <a:r>
              <a:rPr lang="en-GB" dirty="0"/>
              <a:t>t</a:t>
            </a:r>
          </a:p>
        </p:txBody>
      </p:sp>
      <p:sp>
        <p:nvSpPr>
          <p:cNvPr id="4" name="Text Placeholder 3"/>
          <p:cNvSpPr txBox="1">
            <a:spLocks noGrp="1"/>
          </p:cNvSpPr>
          <p:nvPr>
            <p:ph type="body" idx="4294967295"/>
          </p:nvPr>
        </p:nvSpPr>
        <p:spPr>
          <a:xfrm>
            <a:off x="5256336" y="1768475"/>
            <a:ext cx="4824289" cy="4384675"/>
          </a:xfrm>
        </p:spPr>
        <p:txBody>
          <a:bodyPr/>
          <a:lstStyle>
            <a:defPPr marL="43200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None/>
              <a:defRPr lang="en-GB" sz="32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defPPr>
            <a:lvl1pPr marL="43200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Char char="●"/>
              <a:defRPr lang="en-GB" sz="32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1pPr>
            <a:lvl2pPr marL="864000" lvl="1" indent="-324000">
              <a:spcBef>
                <a:spcPts val="0"/>
              </a:spcBef>
              <a:spcAft>
                <a:spcPts val="1134"/>
              </a:spcAft>
              <a:buSzPct val="75000"/>
              <a:buFont typeface="StarSymbol"/>
              <a:buChar char="–"/>
              <a:defRPr lang="en-GB" sz="28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2pPr>
            <a:lvl3pPr marL="1295999" lvl="2" indent="-288000">
              <a:spcBef>
                <a:spcPts val="0"/>
              </a:spcBef>
              <a:spcAft>
                <a:spcPts val="850"/>
              </a:spcAft>
              <a:buSzPct val="45000"/>
              <a:buFont typeface="StarSymbol"/>
              <a:buChar char="●"/>
              <a:defRPr lang="en-GB" sz="24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3pPr>
            <a:lvl4pPr marL="1728000" lvl="3" indent="-216000">
              <a:spcBef>
                <a:spcPts val="0"/>
              </a:spcBef>
              <a:spcAft>
                <a:spcPts val="567"/>
              </a:spcAft>
              <a:buSzPct val="75000"/>
              <a:buFont typeface="StarSymbol"/>
              <a:buChar char="–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4pPr>
            <a:lvl5pPr marL="2160000" lvl="4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5pPr>
            <a:lvl6pPr marL="2592000" lvl="5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6pPr>
            <a:lvl7pPr marL="3024000" lvl="6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7pPr>
            <a:lvl8pPr marL="3456000" lvl="7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8pPr>
            <a:lvl9pPr marL="3887999" lvl="8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9pPr>
          </a:lstStyle>
          <a:p>
            <a:pPr lvl="0"/>
            <a:r>
              <a:rPr lang="en-GB" dirty="0"/>
              <a:t>For real applications this only works if;</a:t>
            </a:r>
          </a:p>
          <a:p>
            <a:pPr lvl="1" rtl="0" hangingPunct="0"/>
            <a:r>
              <a:rPr lang="en-GB" dirty="0"/>
              <a:t>You refactor</a:t>
            </a:r>
          </a:p>
          <a:p>
            <a:pPr lvl="1" rtl="0" hangingPunct="0"/>
            <a:r>
              <a:rPr lang="en-GB" dirty="0"/>
              <a:t>You have tests</a:t>
            </a:r>
          </a:p>
          <a:p>
            <a:pPr lvl="0"/>
            <a:r>
              <a:rPr lang="en-GB" dirty="0" smtClean="0"/>
              <a:t>Unnecessary c</a:t>
            </a:r>
            <a:r>
              <a:rPr lang="en-GB" dirty="0" smtClean="0"/>
              <a:t>omplexity </a:t>
            </a:r>
            <a:r>
              <a:rPr lang="en-GB" dirty="0"/>
              <a:t>is the enemy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503808" y="323453"/>
            <a:ext cx="9072563" cy="1262063"/>
          </a:xfrm>
        </p:spPr>
        <p:txBody>
          <a:bodyPr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en-GB" dirty="0"/>
              <a:t>A note on Complexity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287784" y="1763613"/>
            <a:ext cx="9577064" cy="5112568"/>
          </a:xfrm>
        </p:spPr>
        <p:txBody>
          <a:bodyPr>
            <a:noAutofit/>
          </a:bodyPr>
          <a:lstStyle>
            <a:defPPr marL="43200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None/>
              <a:defRPr lang="en-GB" sz="32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defPPr>
            <a:lvl1pPr marL="43200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Char char="●"/>
              <a:defRPr lang="en-GB" sz="32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1pPr>
            <a:lvl2pPr marL="864000" lvl="1" indent="-324000">
              <a:spcBef>
                <a:spcPts val="0"/>
              </a:spcBef>
              <a:spcAft>
                <a:spcPts val="1134"/>
              </a:spcAft>
              <a:buSzPct val="75000"/>
              <a:buFont typeface="StarSymbol"/>
              <a:buChar char="–"/>
              <a:defRPr lang="en-GB" sz="28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2pPr>
            <a:lvl3pPr marL="1295999" lvl="2" indent="-288000">
              <a:spcBef>
                <a:spcPts val="0"/>
              </a:spcBef>
              <a:spcAft>
                <a:spcPts val="850"/>
              </a:spcAft>
              <a:buSzPct val="45000"/>
              <a:buFont typeface="StarSymbol"/>
              <a:buChar char="●"/>
              <a:defRPr lang="en-GB" sz="24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3pPr>
            <a:lvl4pPr marL="1728000" lvl="3" indent="-216000">
              <a:spcBef>
                <a:spcPts val="0"/>
              </a:spcBef>
              <a:spcAft>
                <a:spcPts val="567"/>
              </a:spcAft>
              <a:buSzPct val="75000"/>
              <a:buFont typeface="StarSymbol"/>
              <a:buChar char="–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4pPr>
            <a:lvl5pPr marL="2160000" lvl="4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5pPr>
            <a:lvl6pPr marL="2592000" lvl="5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6pPr>
            <a:lvl7pPr marL="3024000" lvl="6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7pPr>
            <a:lvl8pPr marL="3456000" lvl="7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8pPr>
            <a:lvl9pPr marL="3887999" lvl="8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9pPr>
          </a:lstStyle>
          <a:p>
            <a:pPr lvl="0">
              <a:buNone/>
            </a:pPr>
            <a:r>
              <a:rPr lang="en-GB" sz="3600" i="1" dirty="0"/>
              <a:t>“Designing software is an exercise in managing complexity”</a:t>
            </a:r>
          </a:p>
          <a:p>
            <a:pPr lvl="0" algn="r">
              <a:spcAft>
                <a:spcPts val="0"/>
              </a:spcAft>
              <a:buNone/>
            </a:pPr>
            <a:r>
              <a:rPr lang="en-GB" sz="1800" dirty="0"/>
              <a:t>Jim Reeve - C++ Journal (1992)</a:t>
            </a:r>
          </a:p>
          <a:p>
            <a:pPr lvl="0"/>
            <a:r>
              <a:rPr lang="en-GB" dirty="0"/>
              <a:t>Necessary Complexity</a:t>
            </a:r>
          </a:p>
          <a:p>
            <a:pPr lvl="1" rtl="0" hangingPunct="0"/>
            <a:r>
              <a:rPr lang="en-GB" dirty="0"/>
              <a:t>Solving hard problems</a:t>
            </a:r>
          </a:p>
          <a:p>
            <a:pPr lvl="0"/>
            <a:r>
              <a:rPr lang="en-GB" dirty="0"/>
              <a:t>Accidental Complexity</a:t>
            </a:r>
          </a:p>
          <a:p>
            <a:pPr lvl="1" rtl="0" hangingPunct="0"/>
            <a:r>
              <a:rPr lang="en-GB" dirty="0"/>
              <a:t>Gold plating, poor design, premature optimisation, …</a:t>
            </a:r>
          </a:p>
          <a:p>
            <a:pPr lvl="0"/>
            <a:r>
              <a:rPr lang="en-GB" dirty="0"/>
              <a:t>Complexity is a cart full of stones, slowing us down</a:t>
            </a:r>
            <a:endParaRPr lang="en-GB" sz="36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0" y="301625"/>
            <a:ext cx="9072563" cy="1262063"/>
          </a:xfrm>
        </p:spPr>
        <p:txBody>
          <a:bodyPr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en-GB"/>
              <a:t>Principles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287784" y="1763613"/>
            <a:ext cx="2448272" cy="4384675"/>
          </a:xfrm>
        </p:spPr>
        <p:txBody>
          <a:bodyPr/>
          <a:lstStyle>
            <a:defPPr marL="43200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None/>
              <a:defRPr lang="en-GB" sz="32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defPPr>
            <a:lvl1pPr marL="43200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Char char="●"/>
              <a:defRPr lang="en-GB" sz="32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1pPr>
            <a:lvl2pPr marL="864000" lvl="1" indent="-324000">
              <a:spcBef>
                <a:spcPts val="0"/>
              </a:spcBef>
              <a:spcAft>
                <a:spcPts val="1134"/>
              </a:spcAft>
              <a:buSzPct val="75000"/>
              <a:buFont typeface="StarSymbol"/>
              <a:buChar char="–"/>
              <a:defRPr lang="en-GB" sz="28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2pPr>
            <a:lvl3pPr marL="1295999" lvl="2" indent="-288000">
              <a:spcBef>
                <a:spcPts val="0"/>
              </a:spcBef>
              <a:spcAft>
                <a:spcPts val="850"/>
              </a:spcAft>
              <a:buSzPct val="45000"/>
              <a:buFont typeface="StarSymbol"/>
              <a:buChar char="●"/>
              <a:defRPr lang="en-GB" sz="24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3pPr>
            <a:lvl4pPr marL="1728000" lvl="3" indent="-216000">
              <a:spcBef>
                <a:spcPts val="0"/>
              </a:spcBef>
              <a:spcAft>
                <a:spcPts val="567"/>
              </a:spcAft>
              <a:buSzPct val="75000"/>
              <a:buFont typeface="StarSymbol"/>
              <a:buChar char="–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4pPr>
            <a:lvl5pPr marL="2160000" lvl="4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5pPr>
            <a:lvl6pPr marL="2592000" lvl="5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6pPr>
            <a:lvl7pPr marL="3024000" lvl="6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7pPr>
            <a:lvl8pPr marL="3456000" lvl="7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8pPr>
            <a:lvl9pPr marL="3887999" lvl="8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9pPr>
          </a:lstStyle>
          <a:p>
            <a:pPr lvl="0"/>
            <a:r>
              <a:rPr lang="en-GB" b="1" dirty="0"/>
              <a:t>D</a:t>
            </a:r>
            <a:r>
              <a:rPr lang="en-GB" dirty="0"/>
              <a:t>on't </a:t>
            </a:r>
            <a:r>
              <a:rPr lang="en-GB" b="1" dirty="0"/>
              <a:t>R</a:t>
            </a:r>
            <a:r>
              <a:rPr lang="en-GB" dirty="0"/>
              <a:t>epeat </a:t>
            </a:r>
            <a:r>
              <a:rPr lang="en-GB" b="1" dirty="0"/>
              <a:t>Y</a:t>
            </a:r>
            <a:r>
              <a:rPr lang="en-GB" dirty="0"/>
              <a:t>ourself</a:t>
            </a:r>
          </a:p>
        </p:txBody>
      </p:sp>
      <p:sp>
        <p:nvSpPr>
          <p:cNvPr id="4" name="Text Placeholder 3"/>
          <p:cNvSpPr txBox="1">
            <a:spLocks noGrp="1"/>
          </p:cNvSpPr>
          <p:nvPr>
            <p:ph type="body" idx="4294967295"/>
          </p:nvPr>
        </p:nvSpPr>
        <p:spPr>
          <a:xfrm>
            <a:off x="4536256" y="1763613"/>
            <a:ext cx="5418137" cy="4384675"/>
          </a:xfrm>
        </p:spPr>
        <p:txBody>
          <a:bodyPr/>
          <a:lstStyle>
            <a:defPPr marL="43200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None/>
              <a:defRPr lang="en-GB" sz="32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defPPr>
            <a:lvl1pPr marL="43200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Char char="●"/>
              <a:defRPr lang="en-GB" sz="32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1pPr>
            <a:lvl2pPr marL="864000" lvl="1" indent="-324000">
              <a:spcBef>
                <a:spcPts val="0"/>
              </a:spcBef>
              <a:spcAft>
                <a:spcPts val="1134"/>
              </a:spcAft>
              <a:buSzPct val="75000"/>
              <a:buFont typeface="StarSymbol"/>
              <a:buChar char="–"/>
              <a:defRPr lang="en-GB" sz="28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2pPr>
            <a:lvl3pPr marL="1295999" lvl="2" indent="-288000">
              <a:spcBef>
                <a:spcPts val="0"/>
              </a:spcBef>
              <a:spcAft>
                <a:spcPts val="850"/>
              </a:spcAft>
              <a:buSzPct val="45000"/>
              <a:buFont typeface="StarSymbol"/>
              <a:buChar char="●"/>
              <a:defRPr lang="en-GB" sz="24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3pPr>
            <a:lvl4pPr marL="1728000" lvl="3" indent="-216000">
              <a:spcBef>
                <a:spcPts val="0"/>
              </a:spcBef>
              <a:spcAft>
                <a:spcPts val="567"/>
              </a:spcAft>
              <a:buSzPct val="75000"/>
              <a:buFont typeface="StarSymbol"/>
              <a:buChar char="–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4pPr>
            <a:lvl5pPr marL="2160000" lvl="4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5pPr>
            <a:lvl6pPr marL="2592000" lvl="5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6pPr>
            <a:lvl7pPr marL="3024000" lvl="6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7pPr>
            <a:lvl8pPr marL="3456000" lvl="7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8pPr>
            <a:lvl9pPr marL="3887999" lvl="8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9pPr>
          </a:lstStyle>
          <a:p>
            <a:pPr lvl="0"/>
            <a:r>
              <a:rPr lang="en-GB" dirty="0"/>
              <a:t>Every copy-and-paste is another stone in the cart</a:t>
            </a:r>
          </a:p>
          <a:p>
            <a:pPr lvl="0"/>
            <a:r>
              <a:rPr lang="en-GB" dirty="0"/>
              <a:t>Two places to fix bugs</a:t>
            </a:r>
          </a:p>
          <a:p>
            <a:pPr lvl="0"/>
            <a:r>
              <a:rPr lang="en-GB" dirty="0"/>
              <a:t>Two places to make a change</a:t>
            </a:r>
          </a:p>
          <a:p>
            <a:pPr lvl="0"/>
            <a:r>
              <a:rPr lang="en-GB" dirty="0"/>
              <a:t>Two things to understand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0" y="301625"/>
            <a:ext cx="9072563" cy="1262063"/>
          </a:xfrm>
        </p:spPr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en-GB"/>
              <a:t>Principles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0" y="1768475"/>
            <a:ext cx="4329113" cy="4384675"/>
          </a:xfrm>
        </p:spPr>
        <p:txBody>
          <a:bodyPr/>
          <a:lstStyle>
            <a:defPPr marL="43200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None/>
              <a:defRPr lang="en-GB" sz="32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defPPr>
            <a:lvl1pPr marL="43200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Char char="●"/>
              <a:defRPr lang="en-GB" sz="32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1pPr>
            <a:lvl2pPr marL="864000" lvl="1" indent="-324000">
              <a:spcBef>
                <a:spcPts val="0"/>
              </a:spcBef>
              <a:spcAft>
                <a:spcPts val="1134"/>
              </a:spcAft>
              <a:buSzPct val="75000"/>
              <a:buFont typeface="StarSymbol"/>
              <a:buChar char="–"/>
              <a:defRPr lang="en-GB" sz="28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2pPr>
            <a:lvl3pPr marL="1295999" lvl="2" indent="-288000">
              <a:spcBef>
                <a:spcPts val="0"/>
              </a:spcBef>
              <a:spcAft>
                <a:spcPts val="850"/>
              </a:spcAft>
              <a:buSzPct val="45000"/>
              <a:buFont typeface="StarSymbol"/>
              <a:buChar char="●"/>
              <a:defRPr lang="en-GB" sz="24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3pPr>
            <a:lvl4pPr marL="1728000" lvl="3" indent="-216000">
              <a:spcBef>
                <a:spcPts val="0"/>
              </a:spcBef>
              <a:spcAft>
                <a:spcPts val="567"/>
              </a:spcAft>
              <a:buSzPct val="75000"/>
              <a:buFont typeface="StarSymbol"/>
              <a:buChar char="–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4pPr>
            <a:lvl5pPr marL="2160000" lvl="4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5pPr>
            <a:lvl6pPr marL="2592000" lvl="5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6pPr>
            <a:lvl7pPr marL="3024000" lvl="6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7pPr>
            <a:lvl8pPr marL="3456000" lvl="7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8pPr>
            <a:lvl9pPr marL="3887999" lvl="8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9pPr>
          </a:lstStyle>
          <a:p>
            <a:pPr lvl="0"/>
            <a:r>
              <a:rPr lang="en-GB"/>
              <a:t>The Principle Of Least Surprise</a:t>
            </a:r>
          </a:p>
        </p:txBody>
      </p:sp>
      <p:sp>
        <p:nvSpPr>
          <p:cNvPr id="4" name="Text Placeholder 3"/>
          <p:cNvSpPr txBox="1">
            <a:spLocks noGrp="1"/>
          </p:cNvSpPr>
          <p:nvPr>
            <p:ph type="body" idx="4294967295"/>
          </p:nvPr>
        </p:nvSpPr>
        <p:spPr>
          <a:xfrm>
            <a:off x="4392240" y="1763613"/>
            <a:ext cx="5337224" cy="4384675"/>
          </a:xfrm>
        </p:spPr>
        <p:txBody>
          <a:bodyPr>
            <a:normAutofit/>
          </a:bodyPr>
          <a:lstStyle>
            <a:defPPr marL="43200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None/>
              <a:defRPr lang="en-GB" sz="32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defPPr>
            <a:lvl1pPr marL="43200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Char char="●"/>
              <a:defRPr lang="en-GB" sz="32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1pPr>
            <a:lvl2pPr marL="864000" lvl="1" indent="-324000">
              <a:spcBef>
                <a:spcPts val="0"/>
              </a:spcBef>
              <a:spcAft>
                <a:spcPts val="1134"/>
              </a:spcAft>
              <a:buSzPct val="75000"/>
              <a:buFont typeface="StarSymbol"/>
              <a:buChar char="–"/>
              <a:defRPr lang="en-GB" sz="28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2pPr>
            <a:lvl3pPr marL="1295999" lvl="2" indent="-288000">
              <a:spcBef>
                <a:spcPts val="0"/>
              </a:spcBef>
              <a:spcAft>
                <a:spcPts val="850"/>
              </a:spcAft>
              <a:buSzPct val="45000"/>
              <a:buFont typeface="StarSymbol"/>
              <a:buChar char="●"/>
              <a:defRPr lang="en-GB" sz="24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3pPr>
            <a:lvl4pPr marL="1728000" lvl="3" indent="-216000">
              <a:spcBef>
                <a:spcPts val="0"/>
              </a:spcBef>
              <a:spcAft>
                <a:spcPts val="567"/>
              </a:spcAft>
              <a:buSzPct val="75000"/>
              <a:buFont typeface="StarSymbol"/>
              <a:buChar char="–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4pPr>
            <a:lvl5pPr marL="2160000" lvl="4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5pPr>
            <a:lvl6pPr marL="2592000" lvl="5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6pPr>
            <a:lvl7pPr marL="3024000" lvl="6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7pPr>
            <a:lvl8pPr marL="3456000" lvl="7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8pPr>
            <a:lvl9pPr marL="3887999" lvl="8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9pPr>
          </a:lstStyle>
          <a:p>
            <a:pPr lvl="0"/>
            <a:r>
              <a:rPr lang="en-GB" dirty="0"/>
              <a:t>What would </a:t>
            </a:r>
            <a:r>
              <a:rPr lang="en-GB" b="1" i="1" dirty="0"/>
              <a:t>you</a:t>
            </a:r>
            <a:r>
              <a:rPr lang="en-GB" dirty="0"/>
              <a:t> expect from an API?</a:t>
            </a:r>
          </a:p>
          <a:p>
            <a:pPr lvl="0"/>
            <a:r>
              <a:rPr lang="en-GB" dirty="0"/>
              <a:t>What would you hope for in the implementation?</a:t>
            </a:r>
          </a:p>
          <a:p>
            <a:pPr lvl="0"/>
            <a:endParaRPr lang="en-GB" dirty="0"/>
          </a:p>
          <a:p>
            <a:pPr lvl="0"/>
            <a:r>
              <a:rPr lang="en-GB" dirty="0"/>
              <a:t>When in doubt</a:t>
            </a:r>
          </a:p>
          <a:p>
            <a:pPr lvl="1" rtl="0" hangingPunct="0"/>
            <a:r>
              <a:rPr lang="en-GB" dirty="0"/>
              <a:t>Do the right thing.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sz="11500" dirty="0" smtClean="0"/>
              <a:t>S.O.L.I.D</a:t>
            </a:r>
            <a:endParaRPr lang="en-GB" sz="115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Michael Feathers’ acronym</a:t>
            </a:r>
          </a:p>
          <a:p>
            <a:r>
              <a:rPr lang="en-GB" dirty="0" smtClean="0"/>
              <a:t>Robert C Martin’s principles</a:t>
            </a:r>
          </a:p>
          <a:p>
            <a:pPr lvl="1"/>
            <a:r>
              <a:rPr lang="en-GB" dirty="0" smtClean="0"/>
              <a:t>Uncle Bob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98537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0" y="301625"/>
            <a:ext cx="9072563" cy="1262063"/>
          </a:xfrm>
        </p:spPr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en-GB"/>
              <a:t>Principles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0" y="1768475"/>
            <a:ext cx="4536256" cy="4384675"/>
          </a:xfrm>
        </p:spPr>
        <p:txBody>
          <a:bodyPr/>
          <a:lstStyle>
            <a:defPPr marL="43200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None/>
              <a:defRPr lang="en-GB" sz="32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defPPr>
            <a:lvl1pPr marL="43200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Char char="●"/>
              <a:defRPr lang="en-GB" sz="32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1pPr>
            <a:lvl2pPr marL="864000" lvl="1" indent="-324000">
              <a:spcBef>
                <a:spcPts val="0"/>
              </a:spcBef>
              <a:spcAft>
                <a:spcPts val="1134"/>
              </a:spcAft>
              <a:buSzPct val="75000"/>
              <a:buFont typeface="StarSymbol"/>
              <a:buChar char="–"/>
              <a:defRPr lang="en-GB" sz="28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2pPr>
            <a:lvl3pPr marL="1295999" lvl="2" indent="-288000">
              <a:spcBef>
                <a:spcPts val="0"/>
              </a:spcBef>
              <a:spcAft>
                <a:spcPts val="850"/>
              </a:spcAft>
              <a:buSzPct val="45000"/>
              <a:buFont typeface="StarSymbol"/>
              <a:buChar char="●"/>
              <a:defRPr lang="en-GB" sz="24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3pPr>
            <a:lvl4pPr marL="1728000" lvl="3" indent="-216000">
              <a:spcBef>
                <a:spcPts val="0"/>
              </a:spcBef>
              <a:spcAft>
                <a:spcPts val="567"/>
              </a:spcAft>
              <a:buSzPct val="75000"/>
              <a:buFont typeface="StarSymbol"/>
              <a:buChar char="–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4pPr>
            <a:lvl5pPr marL="2160000" lvl="4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5pPr>
            <a:lvl6pPr marL="2592000" lvl="5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6pPr>
            <a:lvl7pPr marL="3024000" lvl="6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7pPr>
            <a:lvl8pPr marL="3456000" lvl="7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8pPr>
            <a:lvl9pPr marL="3887999" lvl="8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9pPr>
          </a:lstStyle>
          <a:p>
            <a:pPr lvl="0"/>
            <a:r>
              <a:rPr lang="en-GB" b="1" dirty="0"/>
              <a:t>S</a:t>
            </a:r>
            <a:r>
              <a:rPr lang="en-GB" dirty="0"/>
              <a:t>ingle Responsibility</a:t>
            </a:r>
          </a:p>
          <a:p>
            <a:pPr lvl="0"/>
            <a:r>
              <a:rPr lang="en-GB" b="1" dirty="0"/>
              <a:t>O</a:t>
            </a:r>
          </a:p>
          <a:p>
            <a:pPr lvl="0"/>
            <a:r>
              <a:rPr lang="en-GB" b="1" dirty="0"/>
              <a:t>L</a:t>
            </a:r>
          </a:p>
          <a:p>
            <a:pPr lvl="0"/>
            <a:r>
              <a:rPr lang="en-GB" b="1" dirty="0"/>
              <a:t>I</a:t>
            </a:r>
          </a:p>
          <a:p>
            <a:pPr lvl="0"/>
            <a:r>
              <a:rPr lang="en-GB" b="1" dirty="0"/>
              <a:t>D</a:t>
            </a:r>
          </a:p>
        </p:txBody>
      </p:sp>
      <p:sp>
        <p:nvSpPr>
          <p:cNvPr id="4" name="Text Placeholder 3"/>
          <p:cNvSpPr txBox="1">
            <a:spLocks noGrp="1"/>
          </p:cNvSpPr>
          <p:nvPr>
            <p:ph type="body" idx="4294967295"/>
          </p:nvPr>
        </p:nvSpPr>
        <p:spPr>
          <a:xfrm>
            <a:off x="4896296" y="1835621"/>
            <a:ext cx="4832350" cy="4384675"/>
          </a:xfrm>
        </p:spPr>
        <p:txBody>
          <a:bodyPr/>
          <a:lstStyle>
            <a:defPPr marL="43200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None/>
              <a:defRPr lang="en-GB" sz="32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defPPr>
            <a:lvl1pPr marL="43200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Char char="●"/>
              <a:defRPr lang="en-GB" sz="32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1pPr>
            <a:lvl2pPr marL="864000" lvl="1" indent="-324000">
              <a:spcBef>
                <a:spcPts val="0"/>
              </a:spcBef>
              <a:spcAft>
                <a:spcPts val="1134"/>
              </a:spcAft>
              <a:buSzPct val="75000"/>
              <a:buFont typeface="StarSymbol"/>
              <a:buChar char="–"/>
              <a:defRPr lang="en-GB" sz="28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2pPr>
            <a:lvl3pPr marL="1295999" lvl="2" indent="-288000">
              <a:spcBef>
                <a:spcPts val="0"/>
              </a:spcBef>
              <a:spcAft>
                <a:spcPts val="850"/>
              </a:spcAft>
              <a:buSzPct val="45000"/>
              <a:buFont typeface="StarSymbol"/>
              <a:buChar char="●"/>
              <a:defRPr lang="en-GB" sz="24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3pPr>
            <a:lvl4pPr marL="1728000" lvl="3" indent="-216000">
              <a:spcBef>
                <a:spcPts val="0"/>
              </a:spcBef>
              <a:spcAft>
                <a:spcPts val="567"/>
              </a:spcAft>
              <a:buSzPct val="75000"/>
              <a:buFont typeface="StarSymbol"/>
              <a:buChar char="–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4pPr>
            <a:lvl5pPr marL="2160000" lvl="4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5pPr>
            <a:lvl6pPr marL="2592000" lvl="5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6pPr>
            <a:lvl7pPr marL="3024000" lvl="6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7pPr>
            <a:lvl8pPr marL="3456000" lvl="7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8pPr>
            <a:lvl9pPr marL="3887999" lvl="8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9pPr>
          </a:lstStyle>
          <a:p>
            <a:pPr lvl="0"/>
            <a:r>
              <a:rPr lang="en-GB" dirty="0"/>
              <a:t>Do one thing</a:t>
            </a:r>
          </a:p>
          <a:p>
            <a:pPr lvl="0"/>
            <a:r>
              <a:rPr lang="en-GB" dirty="0"/>
              <a:t>High Cohesion</a:t>
            </a:r>
          </a:p>
          <a:p>
            <a:pPr lvl="0"/>
            <a:r>
              <a:rPr lang="en-GB" b="1" dirty="0"/>
              <a:t>DRY</a:t>
            </a:r>
          </a:p>
          <a:p>
            <a:pPr lvl="0"/>
            <a:r>
              <a:rPr lang="en-GB" dirty="0"/>
              <a:t>A place for everything, and everything in it's place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802661379\Documents\My Pictures\SOLID\SingleResponsibilityPrinciple2_5F00_7106085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376" y="179437"/>
            <a:ext cx="8856984" cy="7085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9670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0" y="301625"/>
            <a:ext cx="9072563" cy="1262063"/>
          </a:xfrm>
        </p:spPr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en-GB"/>
              <a:t>Principles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0" y="1768475"/>
            <a:ext cx="4329113" cy="4384675"/>
          </a:xfrm>
        </p:spPr>
        <p:txBody>
          <a:bodyPr/>
          <a:lstStyle>
            <a:defPPr marL="43200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None/>
              <a:defRPr lang="en-GB" sz="32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defPPr>
            <a:lvl1pPr marL="43200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Char char="●"/>
              <a:defRPr lang="en-GB" sz="32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1pPr>
            <a:lvl2pPr marL="864000" lvl="1" indent="-324000">
              <a:spcBef>
                <a:spcPts val="0"/>
              </a:spcBef>
              <a:spcAft>
                <a:spcPts val="1134"/>
              </a:spcAft>
              <a:buSzPct val="75000"/>
              <a:buFont typeface="StarSymbol"/>
              <a:buChar char="–"/>
              <a:defRPr lang="en-GB" sz="28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2pPr>
            <a:lvl3pPr marL="1295999" lvl="2" indent="-288000">
              <a:spcBef>
                <a:spcPts val="0"/>
              </a:spcBef>
              <a:spcAft>
                <a:spcPts val="850"/>
              </a:spcAft>
              <a:buSzPct val="45000"/>
              <a:buFont typeface="StarSymbol"/>
              <a:buChar char="●"/>
              <a:defRPr lang="en-GB" sz="24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3pPr>
            <a:lvl4pPr marL="1728000" lvl="3" indent="-216000">
              <a:spcBef>
                <a:spcPts val="0"/>
              </a:spcBef>
              <a:spcAft>
                <a:spcPts val="567"/>
              </a:spcAft>
              <a:buSzPct val="75000"/>
              <a:buFont typeface="StarSymbol"/>
              <a:buChar char="–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4pPr>
            <a:lvl5pPr marL="2160000" lvl="4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5pPr>
            <a:lvl6pPr marL="2592000" lvl="5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6pPr>
            <a:lvl7pPr marL="3024000" lvl="6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7pPr>
            <a:lvl8pPr marL="3456000" lvl="7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8pPr>
            <a:lvl9pPr marL="3887999" lvl="8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9pPr>
          </a:lstStyle>
          <a:p>
            <a:pPr lvl="0"/>
            <a:r>
              <a:rPr lang="en-GB" b="1"/>
              <a:t>S</a:t>
            </a:r>
          </a:p>
          <a:p>
            <a:pPr lvl="0"/>
            <a:r>
              <a:rPr lang="en-GB" b="1"/>
              <a:t>O</a:t>
            </a:r>
            <a:r>
              <a:rPr lang="en-GB"/>
              <a:t>pen Closed</a:t>
            </a:r>
          </a:p>
          <a:p>
            <a:pPr lvl="0"/>
            <a:r>
              <a:rPr lang="en-GB" b="1"/>
              <a:t>L</a:t>
            </a:r>
          </a:p>
          <a:p>
            <a:pPr lvl="0"/>
            <a:r>
              <a:rPr lang="en-GB" b="1"/>
              <a:t>I</a:t>
            </a:r>
          </a:p>
          <a:p>
            <a:pPr lvl="0"/>
            <a:r>
              <a:rPr lang="en-GB" b="1"/>
              <a:t>D</a:t>
            </a:r>
          </a:p>
        </p:txBody>
      </p:sp>
      <p:sp>
        <p:nvSpPr>
          <p:cNvPr id="4" name="Text Placeholder 3"/>
          <p:cNvSpPr txBox="1">
            <a:spLocks noGrp="1"/>
          </p:cNvSpPr>
          <p:nvPr>
            <p:ph type="body" idx="4294967295"/>
          </p:nvPr>
        </p:nvSpPr>
        <p:spPr>
          <a:xfrm>
            <a:off x="4536256" y="1768475"/>
            <a:ext cx="5544369" cy="4384675"/>
          </a:xfrm>
        </p:spPr>
        <p:txBody>
          <a:bodyPr>
            <a:normAutofit/>
          </a:bodyPr>
          <a:lstStyle>
            <a:defPPr marL="43200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None/>
              <a:defRPr lang="en-GB" sz="32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defPPr>
            <a:lvl1pPr marL="43200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Char char="●"/>
              <a:defRPr lang="en-GB" sz="32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1pPr>
            <a:lvl2pPr marL="864000" lvl="1" indent="-324000">
              <a:spcBef>
                <a:spcPts val="0"/>
              </a:spcBef>
              <a:spcAft>
                <a:spcPts val="1134"/>
              </a:spcAft>
              <a:buSzPct val="75000"/>
              <a:buFont typeface="StarSymbol"/>
              <a:buChar char="–"/>
              <a:defRPr lang="en-GB" sz="28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2pPr>
            <a:lvl3pPr marL="1295999" lvl="2" indent="-288000">
              <a:spcBef>
                <a:spcPts val="0"/>
              </a:spcBef>
              <a:spcAft>
                <a:spcPts val="850"/>
              </a:spcAft>
              <a:buSzPct val="45000"/>
              <a:buFont typeface="StarSymbol"/>
              <a:buChar char="●"/>
              <a:defRPr lang="en-GB" sz="24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3pPr>
            <a:lvl4pPr marL="1728000" lvl="3" indent="-216000">
              <a:spcBef>
                <a:spcPts val="0"/>
              </a:spcBef>
              <a:spcAft>
                <a:spcPts val="567"/>
              </a:spcAft>
              <a:buSzPct val="75000"/>
              <a:buFont typeface="StarSymbol"/>
              <a:buChar char="–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4pPr>
            <a:lvl5pPr marL="2160000" lvl="4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5pPr>
            <a:lvl6pPr marL="2592000" lvl="5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6pPr>
            <a:lvl7pPr marL="3024000" lvl="6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7pPr>
            <a:lvl8pPr marL="3456000" lvl="7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8pPr>
            <a:lvl9pPr marL="3887999" lvl="8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9pPr>
          </a:lstStyle>
          <a:p>
            <a:pPr lvl="0"/>
            <a:r>
              <a:rPr lang="en-GB" dirty="0"/>
              <a:t>Open for Extension</a:t>
            </a:r>
          </a:p>
          <a:p>
            <a:pPr lvl="1" rtl="0" hangingPunct="0"/>
            <a:r>
              <a:rPr lang="en-GB" dirty="0" err="1"/>
              <a:t>Subclassing</a:t>
            </a:r>
            <a:endParaRPr lang="en-GB" dirty="0"/>
          </a:p>
          <a:p>
            <a:pPr lvl="1" rtl="0" hangingPunct="0"/>
            <a:r>
              <a:rPr lang="en-GB" dirty="0"/>
              <a:t>Interface implementation</a:t>
            </a:r>
          </a:p>
          <a:p>
            <a:pPr lvl="0"/>
            <a:r>
              <a:rPr lang="en-GB" dirty="0"/>
              <a:t>Closed for modification</a:t>
            </a:r>
          </a:p>
          <a:p>
            <a:pPr lvl="1" rtl="0" hangingPunct="0"/>
            <a:r>
              <a:rPr lang="en-GB" dirty="0"/>
              <a:t>Only changes if it's requirements change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359792" y="179437"/>
            <a:ext cx="9072563" cy="1609863"/>
          </a:xfrm>
        </p:spPr>
        <p:txBody>
          <a:bodyPr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en-GB" dirty="0"/>
              <a:t>What do you think of </a:t>
            </a:r>
            <a:r>
              <a:rPr lang="en-GB" dirty="0" smtClean="0"/>
              <a:t>when </a:t>
            </a:r>
            <a:r>
              <a:rPr lang="en-GB" dirty="0"/>
              <a:t>you think of OO?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503808" y="2051645"/>
            <a:ext cx="8870950" cy="4384675"/>
          </a:xfrm>
        </p:spPr>
        <p:txBody>
          <a:bodyPr>
            <a:normAutofit fontScale="92500" lnSpcReduction="10000"/>
          </a:bodyPr>
          <a:lstStyle>
            <a:defPPr marL="43200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None/>
              <a:defRPr lang="en-GB" sz="32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defPPr>
            <a:lvl1pPr marL="43200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Char char="●"/>
              <a:defRPr lang="en-GB" sz="32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1pPr>
            <a:lvl2pPr marL="864000" lvl="1" indent="-324000">
              <a:spcBef>
                <a:spcPts val="0"/>
              </a:spcBef>
              <a:spcAft>
                <a:spcPts val="1134"/>
              </a:spcAft>
              <a:buSzPct val="75000"/>
              <a:buFont typeface="StarSymbol"/>
              <a:buChar char="–"/>
              <a:defRPr lang="en-GB" sz="28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2pPr>
            <a:lvl3pPr marL="1295999" lvl="2" indent="-288000">
              <a:spcBef>
                <a:spcPts val="0"/>
              </a:spcBef>
              <a:spcAft>
                <a:spcPts val="850"/>
              </a:spcAft>
              <a:buSzPct val="45000"/>
              <a:buFont typeface="StarSymbol"/>
              <a:buChar char="●"/>
              <a:defRPr lang="en-GB" sz="24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3pPr>
            <a:lvl4pPr marL="1728000" lvl="3" indent="-216000">
              <a:spcBef>
                <a:spcPts val="0"/>
              </a:spcBef>
              <a:spcAft>
                <a:spcPts val="567"/>
              </a:spcAft>
              <a:buSzPct val="75000"/>
              <a:buFont typeface="StarSymbol"/>
              <a:buChar char="–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4pPr>
            <a:lvl5pPr marL="2160000" lvl="4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5pPr>
            <a:lvl6pPr marL="2592000" lvl="5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6pPr>
            <a:lvl7pPr marL="3024000" lvl="6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7pPr>
            <a:lvl8pPr marL="3456000" lvl="7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8pPr>
            <a:lvl9pPr marL="3887999" lvl="8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9pPr>
          </a:lstStyle>
          <a:p>
            <a:pPr lvl="0"/>
            <a:r>
              <a:rPr lang="en-GB" sz="4400" dirty="0"/>
              <a:t>Inheritance</a:t>
            </a:r>
          </a:p>
          <a:p>
            <a:pPr lvl="0"/>
            <a:r>
              <a:rPr lang="en-GB" sz="4400" dirty="0"/>
              <a:t>Data and Methods</a:t>
            </a:r>
          </a:p>
          <a:p>
            <a:pPr lvl="0"/>
            <a:r>
              <a:rPr lang="en-GB" sz="4400" dirty="0"/>
              <a:t>Encapsulation</a:t>
            </a:r>
          </a:p>
          <a:p>
            <a:pPr lvl="0"/>
            <a:r>
              <a:rPr lang="en-GB" sz="4400" dirty="0"/>
              <a:t>Polymorphism</a:t>
            </a:r>
          </a:p>
          <a:p>
            <a:pPr lvl="0"/>
            <a:r>
              <a:rPr lang="en-GB" sz="4400" dirty="0"/>
              <a:t>Coupling</a:t>
            </a:r>
          </a:p>
          <a:p>
            <a:pPr lvl="0"/>
            <a:r>
              <a:rPr lang="en-GB" sz="4400" dirty="0"/>
              <a:t>Cohesion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:\Users\802661379\Documents\My Pictures\SOLID\OpenClosedPrinciple2_5F00_2C596E1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824" y="251443"/>
            <a:ext cx="8856984" cy="7085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6127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0" y="301625"/>
            <a:ext cx="9072563" cy="1262063"/>
          </a:xfrm>
        </p:spPr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en-GB"/>
              <a:t>Principles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0" y="1768475"/>
            <a:ext cx="4329113" cy="4384675"/>
          </a:xfrm>
        </p:spPr>
        <p:txBody>
          <a:bodyPr/>
          <a:lstStyle>
            <a:defPPr marL="43200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None/>
              <a:defRPr lang="en-GB" sz="32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defPPr>
            <a:lvl1pPr marL="43200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Char char="●"/>
              <a:defRPr lang="en-GB" sz="32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1pPr>
            <a:lvl2pPr marL="864000" lvl="1" indent="-324000">
              <a:spcBef>
                <a:spcPts val="0"/>
              </a:spcBef>
              <a:spcAft>
                <a:spcPts val="1134"/>
              </a:spcAft>
              <a:buSzPct val="75000"/>
              <a:buFont typeface="StarSymbol"/>
              <a:buChar char="–"/>
              <a:defRPr lang="en-GB" sz="28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2pPr>
            <a:lvl3pPr marL="1295999" lvl="2" indent="-288000">
              <a:spcBef>
                <a:spcPts val="0"/>
              </a:spcBef>
              <a:spcAft>
                <a:spcPts val="850"/>
              </a:spcAft>
              <a:buSzPct val="45000"/>
              <a:buFont typeface="StarSymbol"/>
              <a:buChar char="●"/>
              <a:defRPr lang="en-GB" sz="24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3pPr>
            <a:lvl4pPr marL="1728000" lvl="3" indent="-216000">
              <a:spcBef>
                <a:spcPts val="0"/>
              </a:spcBef>
              <a:spcAft>
                <a:spcPts val="567"/>
              </a:spcAft>
              <a:buSzPct val="75000"/>
              <a:buFont typeface="StarSymbol"/>
              <a:buChar char="–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4pPr>
            <a:lvl5pPr marL="2160000" lvl="4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5pPr>
            <a:lvl6pPr marL="2592000" lvl="5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6pPr>
            <a:lvl7pPr marL="3024000" lvl="6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7pPr>
            <a:lvl8pPr marL="3456000" lvl="7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8pPr>
            <a:lvl9pPr marL="3887999" lvl="8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9pPr>
          </a:lstStyle>
          <a:p>
            <a:pPr lvl="0"/>
            <a:r>
              <a:rPr lang="en-GB" b="1" dirty="0"/>
              <a:t>S</a:t>
            </a:r>
          </a:p>
          <a:p>
            <a:pPr lvl="0"/>
            <a:r>
              <a:rPr lang="en-GB" b="1" dirty="0"/>
              <a:t>O</a:t>
            </a:r>
          </a:p>
          <a:p>
            <a:pPr lvl="0"/>
            <a:r>
              <a:rPr lang="en-GB" b="1" dirty="0" err="1"/>
              <a:t>L</a:t>
            </a:r>
            <a:r>
              <a:rPr lang="en-GB" dirty="0" err="1"/>
              <a:t>iskov</a:t>
            </a:r>
            <a:r>
              <a:rPr lang="en-GB" dirty="0"/>
              <a:t> Substitution</a:t>
            </a:r>
          </a:p>
          <a:p>
            <a:pPr lvl="0"/>
            <a:r>
              <a:rPr lang="en-GB" b="1" dirty="0"/>
              <a:t>I</a:t>
            </a:r>
          </a:p>
          <a:p>
            <a:pPr lvl="0"/>
            <a:r>
              <a:rPr lang="en-GB" b="1" dirty="0"/>
              <a:t>D</a:t>
            </a:r>
          </a:p>
        </p:txBody>
      </p:sp>
      <p:sp>
        <p:nvSpPr>
          <p:cNvPr id="4" name="Text Placeholder 3"/>
          <p:cNvSpPr txBox="1">
            <a:spLocks noGrp="1"/>
          </p:cNvSpPr>
          <p:nvPr>
            <p:ph type="body" idx="4294967295"/>
          </p:nvPr>
        </p:nvSpPr>
        <p:spPr>
          <a:xfrm>
            <a:off x="4752281" y="1728788"/>
            <a:ext cx="5112568" cy="4383087"/>
          </a:xfrm>
        </p:spPr>
        <p:txBody>
          <a:bodyPr>
            <a:normAutofit lnSpcReduction="10000"/>
          </a:bodyPr>
          <a:lstStyle>
            <a:defPPr marL="43200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None/>
              <a:defRPr lang="en-GB" sz="32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defPPr>
            <a:lvl1pPr marL="43200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Char char="●"/>
              <a:defRPr lang="en-GB" sz="32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1pPr>
            <a:lvl2pPr marL="864000" lvl="1" indent="-324000">
              <a:spcBef>
                <a:spcPts val="0"/>
              </a:spcBef>
              <a:spcAft>
                <a:spcPts val="1134"/>
              </a:spcAft>
              <a:buSzPct val="75000"/>
              <a:buFont typeface="StarSymbol"/>
              <a:buChar char="–"/>
              <a:defRPr lang="en-GB" sz="28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2pPr>
            <a:lvl3pPr marL="1295999" lvl="2" indent="-288000">
              <a:spcBef>
                <a:spcPts val="0"/>
              </a:spcBef>
              <a:spcAft>
                <a:spcPts val="850"/>
              </a:spcAft>
              <a:buSzPct val="45000"/>
              <a:buFont typeface="StarSymbol"/>
              <a:buChar char="●"/>
              <a:defRPr lang="en-GB" sz="24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3pPr>
            <a:lvl4pPr marL="1728000" lvl="3" indent="-216000">
              <a:spcBef>
                <a:spcPts val="0"/>
              </a:spcBef>
              <a:spcAft>
                <a:spcPts val="567"/>
              </a:spcAft>
              <a:buSzPct val="75000"/>
              <a:buFont typeface="StarSymbol"/>
              <a:buChar char="–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4pPr>
            <a:lvl5pPr marL="2160000" lvl="4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5pPr>
            <a:lvl6pPr marL="2592000" lvl="5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6pPr>
            <a:lvl7pPr marL="3024000" lvl="6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7pPr>
            <a:lvl8pPr marL="3456000" lvl="7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8pPr>
            <a:lvl9pPr marL="3887999" lvl="8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9pPr>
          </a:lstStyle>
          <a:p>
            <a:pPr lvl="0">
              <a:buNone/>
            </a:pPr>
            <a:r>
              <a:rPr lang="en-GB" i="1" dirty="0"/>
              <a:t>"</a:t>
            </a:r>
            <a:r>
              <a:rPr lang="en-GB" sz="2800" i="1" dirty="0"/>
              <a:t>New classes should be logical, consistent extensions of their super-classes"</a:t>
            </a:r>
          </a:p>
          <a:p>
            <a:pPr lvl="0" algn="r">
              <a:spcAft>
                <a:spcPts val="0"/>
              </a:spcAft>
              <a:buNone/>
            </a:pPr>
            <a:r>
              <a:rPr lang="en-GB" sz="1600" dirty="0" err="1"/>
              <a:t>Barbera</a:t>
            </a:r>
            <a:r>
              <a:rPr lang="en-GB" sz="1600" dirty="0"/>
              <a:t> </a:t>
            </a:r>
            <a:r>
              <a:rPr lang="en-GB" sz="1600" dirty="0" err="1"/>
              <a:t>Liskov</a:t>
            </a:r>
            <a:r>
              <a:rPr lang="en-GB" sz="1600" dirty="0"/>
              <a:t> (1987)</a:t>
            </a:r>
          </a:p>
          <a:p>
            <a:pPr lvl="0"/>
            <a:r>
              <a:rPr lang="en-GB" sz="2800" dirty="0"/>
              <a:t>The client of an API shouldn't need to know about different implementations</a:t>
            </a:r>
          </a:p>
          <a:p>
            <a:pPr lvl="0"/>
            <a:r>
              <a:rPr lang="en-GB" sz="2800" dirty="0"/>
              <a:t>Principle of Least Surprise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C:\Users\802661379\Documents\My Pictures\SOLID\LiskovSubtitutionPrinciple_5F00_52BB516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800" y="107429"/>
            <a:ext cx="9091010" cy="7272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206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0" y="301625"/>
            <a:ext cx="9072563" cy="1262063"/>
          </a:xfrm>
        </p:spPr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en-GB"/>
              <a:t>Principles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0" y="1768475"/>
            <a:ext cx="4536256" cy="4384675"/>
          </a:xfrm>
        </p:spPr>
        <p:txBody>
          <a:bodyPr/>
          <a:lstStyle>
            <a:defPPr marL="43200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None/>
              <a:defRPr lang="en-GB" sz="32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defPPr>
            <a:lvl1pPr marL="43200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Char char="●"/>
              <a:defRPr lang="en-GB" sz="32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1pPr>
            <a:lvl2pPr marL="864000" lvl="1" indent="-324000">
              <a:spcBef>
                <a:spcPts val="0"/>
              </a:spcBef>
              <a:spcAft>
                <a:spcPts val="1134"/>
              </a:spcAft>
              <a:buSzPct val="75000"/>
              <a:buFont typeface="StarSymbol"/>
              <a:buChar char="–"/>
              <a:defRPr lang="en-GB" sz="28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2pPr>
            <a:lvl3pPr marL="1295999" lvl="2" indent="-288000">
              <a:spcBef>
                <a:spcPts val="0"/>
              </a:spcBef>
              <a:spcAft>
                <a:spcPts val="850"/>
              </a:spcAft>
              <a:buSzPct val="45000"/>
              <a:buFont typeface="StarSymbol"/>
              <a:buChar char="●"/>
              <a:defRPr lang="en-GB" sz="24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3pPr>
            <a:lvl4pPr marL="1728000" lvl="3" indent="-216000">
              <a:spcBef>
                <a:spcPts val="0"/>
              </a:spcBef>
              <a:spcAft>
                <a:spcPts val="567"/>
              </a:spcAft>
              <a:buSzPct val="75000"/>
              <a:buFont typeface="StarSymbol"/>
              <a:buChar char="–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4pPr>
            <a:lvl5pPr marL="2160000" lvl="4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5pPr>
            <a:lvl6pPr marL="2592000" lvl="5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6pPr>
            <a:lvl7pPr marL="3024000" lvl="6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7pPr>
            <a:lvl8pPr marL="3456000" lvl="7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8pPr>
            <a:lvl9pPr marL="3887999" lvl="8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9pPr>
          </a:lstStyle>
          <a:p>
            <a:pPr lvl="0"/>
            <a:r>
              <a:rPr lang="en-GB" b="1" dirty="0"/>
              <a:t>S</a:t>
            </a:r>
          </a:p>
          <a:p>
            <a:pPr lvl="0"/>
            <a:r>
              <a:rPr lang="en-GB" b="1" dirty="0"/>
              <a:t>O</a:t>
            </a:r>
          </a:p>
          <a:p>
            <a:pPr lvl="0"/>
            <a:r>
              <a:rPr lang="en-GB" b="1" dirty="0"/>
              <a:t>L</a:t>
            </a:r>
          </a:p>
          <a:p>
            <a:pPr lvl="0"/>
            <a:r>
              <a:rPr lang="en-GB" b="1" dirty="0"/>
              <a:t>I</a:t>
            </a:r>
            <a:r>
              <a:rPr lang="en-GB" dirty="0"/>
              <a:t>nterface Segregation</a:t>
            </a:r>
          </a:p>
          <a:p>
            <a:pPr lvl="0"/>
            <a:r>
              <a:rPr lang="en-GB" b="1" dirty="0"/>
              <a:t>D</a:t>
            </a:r>
          </a:p>
        </p:txBody>
      </p:sp>
      <p:sp>
        <p:nvSpPr>
          <p:cNvPr id="4" name="Text Placeholder 3"/>
          <p:cNvSpPr txBox="1">
            <a:spLocks noGrp="1"/>
          </p:cNvSpPr>
          <p:nvPr>
            <p:ph type="body" idx="4294967295"/>
          </p:nvPr>
        </p:nvSpPr>
        <p:spPr>
          <a:xfrm>
            <a:off x="4752280" y="1763613"/>
            <a:ext cx="5049192" cy="4384675"/>
          </a:xfrm>
        </p:spPr>
        <p:txBody>
          <a:bodyPr>
            <a:normAutofit/>
          </a:bodyPr>
          <a:lstStyle>
            <a:defPPr marL="43200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None/>
              <a:defRPr lang="en-GB" sz="32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defPPr>
            <a:lvl1pPr marL="43200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Char char="●"/>
              <a:defRPr lang="en-GB" sz="32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1pPr>
            <a:lvl2pPr marL="864000" lvl="1" indent="-324000">
              <a:spcBef>
                <a:spcPts val="0"/>
              </a:spcBef>
              <a:spcAft>
                <a:spcPts val="1134"/>
              </a:spcAft>
              <a:buSzPct val="75000"/>
              <a:buFont typeface="StarSymbol"/>
              <a:buChar char="–"/>
              <a:defRPr lang="en-GB" sz="28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2pPr>
            <a:lvl3pPr marL="1295999" lvl="2" indent="-288000">
              <a:spcBef>
                <a:spcPts val="0"/>
              </a:spcBef>
              <a:spcAft>
                <a:spcPts val="850"/>
              </a:spcAft>
              <a:buSzPct val="45000"/>
              <a:buFont typeface="StarSymbol"/>
              <a:buChar char="●"/>
              <a:defRPr lang="en-GB" sz="24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3pPr>
            <a:lvl4pPr marL="1728000" lvl="3" indent="-216000">
              <a:spcBef>
                <a:spcPts val="0"/>
              </a:spcBef>
              <a:spcAft>
                <a:spcPts val="567"/>
              </a:spcAft>
              <a:buSzPct val="75000"/>
              <a:buFont typeface="StarSymbol"/>
              <a:buChar char="–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4pPr>
            <a:lvl5pPr marL="2160000" lvl="4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5pPr>
            <a:lvl6pPr marL="2592000" lvl="5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6pPr>
            <a:lvl7pPr marL="3024000" lvl="6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7pPr>
            <a:lvl8pPr marL="3456000" lvl="7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8pPr>
            <a:lvl9pPr marL="3887999" lvl="8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9pPr>
          </a:lstStyle>
          <a:p>
            <a:pPr lvl="0"/>
            <a:r>
              <a:rPr lang="en-GB" dirty="0"/>
              <a:t>It's better to </a:t>
            </a:r>
            <a:r>
              <a:rPr lang="en-GB" b="1" i="1" dirty="0"/>
              <a:t>depend on </a:t>
            </a:r>
            <a:r>
              <a:rPr lang="en-GB" dirty="0"/>
              <a:t>a small interface than a large one</a:t>
            </a:r>
          </a:p>
          <a:p>
            <a:pPr lvl="0"/>
            <a:r>
              <a:rPr lang="en-GB" dirty="0"/>
              <a:t>It's better to </a:t>
            </a:r>
            <a:r>
              <a:rPr lang="en-GB" b="1" i="1" dirty="0"/>
              <a:t>implement</a:t>
            </a:r>
            <a:r>
              <a:rPr lang="en-GB" dirty="0"/>
              <a:t> a small interface than a large one</a:t>
            </a:r>
          </a:p>
          <a:p>
            <a:pPr lvl="0"/>
            <a:r>
              <a:rPr lang="en-GB" dirty="0"/>
              <a:t>Break large interfaces down into smaller ones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C:\Users\802661379\Documents\My Pictures\SOLID\InterfaceSegregationPrinciple_5F00_6021646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232" y="251445"/>
            <a:ext cx="8640960" cy="6912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5538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0" y="301625"/>
            <a:ext cx="9072563" cy="1262063"/>
          </a:xfrm>
        </p:spPr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en-GB"/>
              <a:t>Principles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0" y="1768475"/>
            <a:ext cx="4329113" cy="4384675"/>
          </a:xfrm>
        </p:spPr>
        <p:txBody>
          <a:bodyPr/>
          <a:lstStyle>
            <a:defPPr marL="43200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None/>
              <a:defRPr lang="en-GB" sz="32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defPPr>
            <a:lvl1pPr marL="43200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Char char="●"/>
              <a:defRPr lang="en-GB" sz="32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1pPr>
            <a:lvl2pPr marL="864000" lvl="1" indent="-324000">
              <a:spcBef>
                <a:spcPts val="0"/>
              </a:spcBef>
              <a:spcAft>
                <a:spcPts val="1134"/>
              </a:spcAft>
              <a:buSzPct val="75000"/>
              <a:buFont typeface="StarSymbol"/>
              <a:buChar char="–"/>
              <a:defRPr lang="en-GB" sz="28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2pPr>
            <a:lvl3pPr marL="1295999" lvl="2" indent="-288000">
              <a:spcBef>
                <a:spcPts val="0"/>
              </a:spcBef>
              <a:spcAft>
                <a:spcPts val="850"/>
              </a:spcAft>
              <a:buSzPct val="45000"/>
              <a:buFont typeface="StarSymbol"/>
              <a:buChar char="●"/>
              <a:defRPr lang="en-GB" sz="24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3pPr>
            <a:lvl4pPr marL="1728000" lvl="3" indent="-216000">
              <a:spcBef>
                <a:spcPts val="0"/>
              </a:spcBef>
              <a:spcAft>
                <a:spcPts val="567"/>
              </a:spcAft>
              <a:buSzPct val="75000"/>
              <a:buFont typeface="StarSymbol"/>
              <a:buChar char="–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4pPr>
            <a:lvl5pPr marL="2160000" lvl="4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5pPr>
            <a:lvl6pPr marL="2592000" lvl="5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6pPr>
            <a:lvl7pPr marL="3024000" lvl="6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7pPr>
            <a:lvl8pPr marL="3456000" lvl="7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8pPr>
            <a:lvl9pPr marL="3887999" lvl="8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9pPr>
          </a:lstStyle>
          <a:p>
            <a:pPr lvl="0"/>
            <a:r>
              <a:rPr lang="en-GB" b="1" dirty="0"/>
              <a:t>S</a:t>
            </a:r>
          </a:p>
          <a:p>
            <a:pPr lvl="0"/>
            <a:r>
              <a:rPr lang="en-GB" b="1" dirty="0"/>
              <a:t>O</a:t>
            </a:r>
          </a:p>
          <a:p>
            <a:pPr lvl="0"/>
            <a:r>
              <a:rPr lang="en-GB" b="1" dirty="0"/>
              <a:t>L</a:t>
            </a:r>
          </a:p>
          <a:p>
            <a:pPr lvl="0"/>
            <a:r>
              <a:rPr lang="en-GB" b="1" dirty="0"/>
              <a:t>I</a:t>
            </a:r>
          </a:p>
          <a:p>
            <a:pPr lvl="0"/>
            <a:r>
              <a:rPr lang="en-GB" b="1" dirty="0"/>
              <a:t>D</a:t>
            </a:r>
            <a:r>
              <a:rPr lang="en-GB" sz="2800" dirty="0"/>
              <a:t>ependency Inversion</a:t>
            </a:r>
          </a:p>
        </p:txBody>
      </p:sp>
      <p:sp>
        <p:nvSpPr>
          <p:cNvPr id="4" name="Text Placeholder 3"/>
          <p:cNvSpPr txBox="1">
            <a:spLocks noGrp="1"/>
          </p:cNvSpPr>
          <p:nvPr>
            <p:ph type="body" idx="4294967295"/>
          </p:nvPr>
        </p:nvSpPr>
        <p:spPr>
          <a:xfrm>
            <a:off x="4392241" y="1768475"/>
            <a:ext cx="5472608" cy="4384675"/>
          </a:xfrm>
        </p:spPr>
        <p:txBody>
          <a:bodyPr>
            <a:normAutofit fontScale="77500" lnSpcReduction="20000"/>
          </a:bodyPr>
          <a:lstStyle>
            <a:defPPr marL="43200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None/>
              <a:defRPr lang="en-GB" sz="32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defPPr>
            <a:lvl1pPr marL="43200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Char char="●"/>
              <a:defRPr lang="en-GB" sz="32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1pPr>
            <a:lvl2pPr marL="864000" lvl="1" indent="-324000">
              <a:spcBef>
                <a:spcPts val="0"/>
              </a:spcBef>
              <a:spcAft>
                <a:spcPts val="1134"/>
              </a:spcAft>
              <a:buSzPct val="75000"/>
              <a:buFont typeface="StarSymbol"/>
              <a:buChar char="–"/>
              <a:defRPr lang="en-GB" sz="28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2pPr>
            <a:lvl3pPr marL="1295999" lvl="2" indent="-288000">
              <a:spcBef>
                <a:spcPts val="0"/>
              </a:spcBef>
              <a:spcAft>
                <a:spcPts val="850"/>
              </a:spcAft>
              <a:buSzPct val="45000"/>
              <a:buFont typeface="StarSymbol"/>
              <a:buChar char="●"/>
              <a:defRPr lang="en-GB" sz="24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3pPr>
            <a:lvl4pPr marL="1728000" lvl="3" indent="-216000">
              <a:spcBef>
                <a:spcPts val="0"/>
              </a:spcBef>
              <a:spcAft>
                <a:spcPts val="567"/>
              </a:spcAft>
              <a:buSzPct val="75000"/>
              <a:buFont typeface="StarSymbol"/>
              <a:buChar char="–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4pPr>
            <a:lvl5pPr marL="2160000" lvl="4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5pPr>
            <a:lvl6pPr marL="2592000" lvl="5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6pPr>
            <a:lvl7pPr marL="3024000" lvl="6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7pPr>
            <a:lvl8pPr marL="3456000" lvl="7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8pPr>
            <a:lvl9pPr marL="3887999" lvl="8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9pPr>
          </a:lstStyle>
          <a:p>
            <a:pPr lvl="0"/>
            <a:r>
              <a:rPr lang="en-GB" dirty="0"/>
              <a:t>High-level modules should not depend on low-level modules. Both should depend on abstractions.</a:t>
            </a:r>
          </a:p>
          <a:p>
            <a:pPr lvl="0"/>
            <a:r>
              <a:rPr lang="en-GB" dirty="0"/>
              <a:t>Abstractions should not depend upon details. Details should depend upon abstractions.</a:t>
            </a:r>
          </a:p>
          <a:p>
            <a:pPr lvl="0"/>
            <a:endParaRPr lang="en-GB" dirty="0"/>
          </a:p>
          <a:p>
            <a:pPr lvl="0"/>
            <a:r>
              <a:rPr lang="en-GB" dirty="0"/>
              <a:t>BDD helps here</a:t>
            </a:r>
          </a:p>
          <a:p>
            <a:pPr lvl="0"/>
            <a:r>
              <a:rPr lang="en-GB" dirty="0"/>
              <a:t>Dependency </a:t>
            </a:r>
            <a:r>
              <a:rPr lang="en-GB" b="1" dirty="0"/>
              <a:t>Injection</a:t>
            </a:r>
            <a:r>
              <a:rPr lang="en-GB" dirty="0"/>
              <a:t> helps too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C:\Users\802661379\Documents\My Pictures\SOLID\DependencyInversionPrinciple_5F00_0278F9E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816" y="323451"/>
            <a:ext cx="8784976" cy="7027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9585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0" y="301625"/>
            <a:ext cx="9072563" cy="1262063"/>
          </a:xfrm>
        </p:spPr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en-GB"/>
              <a:t>Principles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287784" y="1763613"/>
            <a:ext cx="4185097" cy="4384675"/>
          </a:xfrm>
        </p:spPr>
        <p:txBody>
          <a:bodyPr/>
          <a:lstStyle>
            <a:defPPr marL="43200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None/>
              <a:defRPr lang="en-GB" sz="32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defPPr>
            <a:lvl1pPr marL="43200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Char char="●"/>
              <a:defRPr lang="en-GB" sz="32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1pPr>
            <a:lvl2pPr marL="864000" lvl="1" indent="-324000">
              <a:spcBef>
                <a:spcPts val="0"/>
              </a:spcBef>
              <a:spcAft>
                <a:spcPts val="1134"/>
              </a:spcAft>
              <a:buSzPct val="75000"/>
              <a:buFont typeface="StarSymbol"/>
              <a:buChar char="–"/>
              <a:defRPr lang="en-GB" sz="28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2pPr>
            <a:lvl3pPr marL="1295999" lvl="2" indent="-288000">
              <a:spcBef>
                <a:spcPts val="0"/>
              </a:spcBef>
              <a:spcAft>
                <a:spcPts val="850"/>
              </a:spcAft>
              <a:buSzPct val="45000"/>
              <a:buFont typeface="StarSymbol"/>
              <a:buChar char="●"/>
              <a:defRPr lang="en-GB" sz="24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3pPr>
            <a:lvl4pPr marL="1728000" lvl="3" indent="-216000">
              <a:spcBef>
                <a:spcPts val="0"/>
              </a:spcBef>
              <a:spcAft>
                <a:spcPts val="567"/>
              </a:spcAft>
              <a:buSzPct val="75000"/>
              <a:buFont typeface="StarSymbol"/>
              <a:buChar char="–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4pPr>
            <a:lvl5pPr marL="2160000" lvl="4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5pPr>
            <a:lvl6pPr marL="2592000" lvl="5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6pPr>
            <a:lvl7pPr marL="3024000" lvl="6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7pPr>
            <a:lvl8pPr marL="3456000" lvl="7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8pPr>
            <a:lvl9pPr marL="3887999" lvl="8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9pPr>
          </a:lstStyle>
          <a:p>
            <a:pPr lvl="0"/>
            <a:r>
              <a:rPr lang="en-GB" dirty="0"/>
              <a:t>Law Of Demeter</a:t>
            </a:r>
          </a:p>
        </p:txBody>
      </p:sp>
      <p:sp>
        <p:nvSpPr>
          <p:cNvPr id="4" name="Text Placeholder 3"/>
          <p:cNvSpPr txBox="1">
            <a:spLocks noGrp="1"/>
          </p:cNvSpPr>
          <p:nvPr>
            <p:ph type="body" idx="4294967295"/>
          </p:nvPr>
        </p:nvSpPr>
        <p:spPr>
          <a:xfrm>
            <a:off x="4248225" y="1768475"/>
            <a:ext cx="5616624" cy="4384675"/>
          </a:xfrm>
        </p:spPr>
        <p:txBody>
          <a:bodyPr>
            <a:normAutofit/>
          </a:bodyPr>
          <a:lstStyle>
            <a:defPPr marL="43200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None/>
              <a:defRPr lang="en-GB" sz="32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defPPr>
            <a:lvl1pPr marL="43200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Char char="●"/>
              <a:defRPr lang="en-GB" sz="32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1pPr>
            <a:lvl2pPr marL="864000" lvl="1" indent="-324000">
              <a:spcBef>
                <a:spcPts val="0"/>
              </a:spcBef>
              <a:spcAft>
                <a:spcPts val="1134"/>
              </a:spcAft>
              <a:buSzPct val="75000"/>
              <a:buFont typeface="StarSymbol"/>
              <a:buChar char="–"/>
              <a:defRPr lang="en-GB" sz="28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2pPr>
            <a:lvl3pPr marL="1295999" lvl="2" indent="-288000">
              <a:spcBef>
                <a:spcPts val="0"/>
              </a:spcBef>
              <a:spcAft>
                <a:spcPts val="850"/>
              </a:spcAft>
              <a:buSzPct val="45000"/>
              <a:buFont typeface="StarSymbol"/>
              <a:buChar char="●"/>
              <a:defRPr lang="en-GB" sz="24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3pPr>
            <a:lvl4pPr marL="1728000" lvl="3" indent="-216000">
              <a:spcBef>
                <a:spcPts val="0"/>
              </a:spcBef>
              <a:spcAft>
                <a:spcPts val="567"/>
              </a:spcAft>
              <a:buSzPct val="75000"/>
              <a:buFont typeface="StarSymbol"/>
              <a:buChar char="–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4pPr>
            <a:lvl5pPr marL="2160000" lvl="4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5pPr>
            <a:lvl6pPr marL="2592000" lvl="5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6pPr>
            <a:lvl7pPr marL="3024000" lvl="6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7pPr>
            <a:lvl8pPr marL="3456000" lvl="7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8pPr>
            <a:lvl9pPr marL="3887999" lvl="8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9pPr>
          </a:lstStyle>
          <a:p>
            <a:pPr lvl="0">
              <a:spcAft>
                <a:spcPts val="0"/>
              </a:spcAft>
            </a:pPr>
            <a:r>
              <a:rPr lang="en-GB" sz="2400" dirty="0"/>
              <a:t>Formally, the Law of Demeter for functions requires that a method </a:t>
            </a:r>
            <a:r>
              <a:rPr lang="en-GB" sz="2400" b="1" dirty="0"/>
              <a:t>m</a:t>
            </a:r>
            <a:r>
              <a:rPr lang="en-GB" sz="2400" dirty="0"/>
              <a:t> of an object </a:t>
            </a:r>
            <a:r>
              <a:rPr lang="en-GB" sz="2400" b="1" dirty="0"/>
              <a:t>O</a:t>
            </a:r>
            <a:r>
              <a:rPr lang="en-GB" sz="2400" dirty="0"/>
              <a:t> may only invoke the methods of the following kinds of objects</a:t>
            </a:r>
            <a:r>
              <a:rPr lang="en-GB" sz="2400" dirty="0" smtClean="0"/>
              <a:t>:</a:t>
            </a:r>
            <a:endParaRPr lang="en-GB" sz="2400" dirty="0"/>
          </a:p>
          <a:p>
            <a:pPr lvl="1" rtl="0" hangingPunct="0">
              <a:spcAft>
                <a:spcPts val="0"/>
              </a:spcAft>
            </a:pPr>
            <a:r>
              <a:rPr lang="en-GB" sz="2000" b="1" dirty="0"/>
              <a:t>O</a:t>
            </a:r>
            <a:r>
              <a:rPr lang="en-GB" sz="2000" dirty="0"/>
              <a:t> itself</a:t>
            </a:r>
          </a:p>
          <a:p>
            <a:pPr lvl="1" rtl="0" hangingPunct="0">
              <a:spcAft>
                <a:spcPts val="0"/>
              </a:spcAft>
            </a:pPr>
            <a:r>
              <a:rPr lang="en-GB" sz="2000" b="1" dirty="0"/>
              <a:t>m</a:t>
            </a:r>
            <a:r>
              <a:rPr lang="en-GB" sz="2000" dirty="0"/>
              <a:t>'s parameters</a:t>
            </a:r>
          </a:p>
          <a:p>
            <a:pPr lvl="1" rtl="0" hangingPunct="0">
              <a:spcAft>
                <a:spcPts val="0"/>
              </a:spcAft>
            </a:pPr>
            <a:r>
              <a:rPr lang="en-GB" sz="2000" dirty="0"/>
              <a:t>Any objects created/instantiated within </a:t>
            </a:r>
            <a:r>
              <a:rPr lang="en-GB" sz="2000" b="1" dirty="0"/>
              <a:t>m</a:t>
            </a:r>
          </a:p>
          <a:p>
            <a:pPr lvl="1" rtl="0" hangingPunct="0">
              <a:spcAft>
                <a:spcPts val="0"/>
              </a:spcAft>
            </a:pPr>
            <a:r>
              <a:rPr lang="en-GB" sz="2000" b="1" dirty="0"/>
              <a:t>O</a:t>
            </a:r>
            <a:r>
              <a:rPr lang="en-GB" sz="2000" dirty="0"/>
              <a:t>'s direct component objects</a:t>
            </a:r>
          </a:p>
          <a:p>
            <a:pPr lvl="1" rtl="0" hangingPunct="0">
              <a:spcAft>
                <a:spcPts val="0"/>
              </a:spcAft>
            </a:pPr>
            <a:r>
              <a:rPr lang="en-GB" sz="2000" dirty="0"/>
              <a:t>A global variable, accessible by </a:t>
            </a:r>
            <a:r>
              <a:rPr lang="en-GB" sz="2000" b="1" dirty="0"/>
              <a:t>O</a:t>
            </a:r>
            <a:r>
              <a:rPr lang="en-GB" sz="2000" dirty="0"/>
              <a:t>, in the scope of </a:t>
            </a:r>
            <a:r>
              <a:rPr lang="en-GB" sz="2000" b="1" dirty="0"/>
              <a:t>m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0" y="301625"/>
            <a:ext cx="9072563" cy="1262063"/>
          </a:xfrm>
        </p:spPr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en-GB"/>
              <a:t>Principles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215776" y="1835621"/>
            <a:ext cx="4329113" cy="4384675"/>
          </a:xfrm>
        </p:spPr>
        <p:txBody>
          <a:bodyPr/>
          <a:lstStyle>
            <a:defPPr marL="43200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None/>
              <a:defRPr lang="en-GB" sz="32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defPPr>
            <a:lvl1pPr marL="43200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Char char="●"/>
              <a:defRPr lang="en-GB" sz="32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1pPr>
            <a:lvl2pPr marL="864000" lvl="1" indent="-324000">
              <a:spcBef>
                <a:spcPts val="0"/>
              </a:spcBef>
              <a:spcAft>
                <a:spcPts val="1134"/>
              </a:spcAft>
              <a:buSzPct val="75000"/>
              <a:buFont typeface="StarSymbol"/>
              <a:buChar char="–"/>
              <a:defRPr lang="en-GB" sz="28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2pPr>
            <a:lvl3pPr marL="1295999" lvl="2" indent="-288000">
              <a:spcBef>
                <a:spcPts val="0"/>
              </a:spcBef>
              <a:spcAft>
                <a:spcPts val="850"/>
              </a:spcAft>
              <a:buSzPct val="45000"/>
              <a:buFont typeface="StarSymbol"/>
              <a:buChar char="●"/>
              <a:defRPr lang="en-GB" sz="24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3pPr>
            <a:lvl4pPr marL="1728000" lvl="3" indent="-216000">
              <a:spcBef>
                <a:spcPts val="0"/>
              </a:spcBef>
              <a:spcAft>
                <a:spcPts val="567"/>
              </a:spcAft>
              <a:buSzPct val="75000"/>
              <a:buFont typeface="StarSymbol"/>
              <a:buChar char="–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4pPr>
            <a:lvl5pPr marL="2160000" lvl="4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5pPr>
            <a:lvl6pPr marL="2592000" lvl="5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6pPr>
            <a:lvl7pPr marL="3024000" lvl="6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7pPr>
            <a:lvl8pPr marL="3456000" lvl="7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8pPr>
            <a:lvl9pPr marL="3887999" lvl="8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9pPr>
          </a:lstStyle>
          <a:p>
            <a:pPr lvl="0"/>
            <a:r>
              <a:rPr lang="en-GB" strike="sngStrike" dirty="0"/>
              <a:t>Law Of Demeter</a:t>
            </a:r>
          </a:p>
          <a:p>
            <a:pPr lvl="0"/>
            <a:r>
              <a:rPr lang="en-GB" dirty="0"/>
              <a:t>Principle of Least Knowledge</a:t>
            </a:r>
          </a:p>
        </p:txBody>
      </p:sp>
      <p:sp>
        <p:nvSpPr>
          <p:cNvPr id="4" name="Text Placeholder 3"/>
          <p:cNvSpPr txBox="1">
            <a:spLocks noGrp="1"/>
          </p:cNvSpPr>
          <p:nvPr>
            <p:ph type="body" idx="4294967295"/>
          </p:nvPr>
        </p:nvSpPr>
        <p:spPr>
          <a:xfrm>
            <a:off x="4464249" y="1768475"/>
            <a:ext cx="5184576" cy="4384675"/>
          </a:xfrm>
        </p:spPr>
        <p:txBody>
          <a:bodyPr>
            <a:normAutofit/>
          </a:bodyPr>
          <a:lstStyle>
            <a:defPPr marL="43200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None/>
              <a:defRPr lang="en-GB" sz="32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defPPr>
            <a:lvl1pPr marL="43200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Char char="●"/>
              <a:defRPr lang="en-GB" sz="32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1pPr>
            <a:lvl2pPr marL="864000" lvl="1" indent="-324000">
              <a:spcBef>
                <a:spcPts val="0"/>
              </a:spcBef>
              <a:spcAft>
                <a:spcPts val="1134"/>
              </a:spcAft>
              <a:buSzPct val="75000"/>
              <a:buFont typeface="StarSymbol"/>
              <a:buChar char="–"/>
              <a:defRPr lang="en-GB" sz="28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2pPr>
            <a:lvl3pPr marL="1295999" lvl="2" indent="-288000">
              <a:spcBef>
                <a:spcPts val="0"/>
              </a:spcBef>
              <a:spcAft>
                <a:spcPts val="850"/>
              </a:spcAft>
              <a:buSzPct val="45000"/>
              <a:buFont typeface="StarSymbol"/>
              <a:buChar char="●"/>
              <a:defRPr lang="en-GB" sz="24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3pPr>
            <a:lvl4pPr marL="1728000" lvl="3" indent="-216000">
              <a:spcBef>
                <a:spcPts val="0"/>
              </a:spcBef>
              <a:spcAft>
                <a:spcPts val="567"/>
              </a:spcAft>
              <a:buSzPct val="75000"/>
              <a:buFont typeface="StarSymbol"/>
              <a:buChar char="–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4pPr>
            <a:lvl5pPr marL="2160000" lvl="4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5pPr>
            <a:lvl6pPr marL="2592000" lvl="5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6pPr>
            <a:lvl7pPr marL="3024000" lvl="6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7pPr>
            <a:lvl8pPr marL="3456000" lvl="7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8pPr>
            <a:lvl9pPr marL="3887999" lvl="8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9pPr>
          </a:lstStyle>
          <a:p>
            <a:pPr lvl="0"/>
            <a:r>
              <a:rPr lang="en-GB" dirty="0"/>
              <a:t>It's all about encapsulation, coupling &amp; cohesion</a:t>
            </a:r>
          </a:p>
          <a:p>
            <a:pPr lvl="0"/>
            <a:r>
              <a:rPr lang="en-GB" dirty="0"/>
              <a:t>An object should avoid invoking methods of a member object returned by another method.</a:t>
            </a:r>
          </a:p>
          <a:p>
            <a:pPr lvl="0"/>
            <a:r>
              <a:rPr lang="en-GB" dirty="0"/>
              <a:t>Use one dot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0" y="301625"/>
            <a:ext cx="9072563" cy="1262063"/>
          </a:xfrm>
        </p:spPr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en-GB"/>
              <a:t>Practices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0" y="1768475"/>
            <a:ext cx="8870950" cy="4384675"/>
          </a:xfrm>
        </p:spPr>
        <p:txBody>
          <a:bodyPr/>
          <a:lstStyle>
            <a:defPPr marL="43200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None/>
              <a:defRPr lang="en-GB" sz="32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defPPr>
            <a:lvl1pPr marL="43200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Char char="●"/>
              <a:defRPr lang="en-GB" sz="32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1pPr>
            <a:lvl2pPr marL="864000" lvl="1" indent="-324000">
              <a:spcBef>
                <a:spcPts val="0"/>
              </a:spcBef>
              <a:spcAft>
                <a:spcPts val="1134"/>
              </a:spcAft>
              <a:buSzPct val="75000"/>
              <a:buFont typeface="StarSymbol"/>
              <a:buChar char="–"/>
              <a:defRPr lang="en-GB" sz="28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2pPr>
            <a:lvl3pPr marL="1295999" lvl="2" indent="-288000">
              <a:spcBef>
                <a:spcPts val="0"/>
              </a:spcBef>
              <a:spcAft>
                <a:spcPts val="850"/>
              </a:spcAft>
              <a:buSzPct val="45000"/>
              <a:buFont typeface="StarSymbol"/>
              <a:buChar char="●"/>
              <a:defRPr lang="en-GB" sz="24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3pPr>
            <a:lvl4pPr marL="1728000" lvl="3" indent="-216000">
              <a:spcBef>
                <a:spcPts val="0"/>
              </a:spcBef>
              <a:spcAft>
                <a:spcPts val="567"/>
              </a:spcAft>
              <a:buSzPct val="75000"/>
              <a:buFont typeface="StarSymbol"/>
              <a:buChar char="–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4pPr>
            <a:lvl5pPr marL="2160000" lvl="4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5pPr>
            <a:lvl6pPr marL="2592000" lvl="5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6pPr>
            <a:lvl7pPr marL="3024000" lvl="6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7pPr>
            <a:lvl8pPr marL="3456000" lvl="7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8pPr>
            <a:lvl9pPr marL="3887999" lvl="8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9pPr>
          </a:lstStyle>
          <a:p>
            <a:pPr lvl="0"/>
            <a:r>
              <a:rPr lang="en-GB" dirty="0"/>
              <a:t>CRC Cards</a:t>
            </a:r>
          </a:p>
          <a:p>
            <a:pPr lvl="1" rtl="0" hangingPunct="0"/>
            <a:r>
              <a:rPr lang="en-GB" dirty="0"/>
              <a:t>Classes, Roles, </a:t>
            </a:r>
            <a:r>
              <a:rPr lang="en-GB" dirty="0" smtClean="0"/>
              <a:t>Collaborators</a:t>
            </a:r>
          </a:p>
          <a:p>
            <a:pPr lvl="1" rtl="0" hangingPunct="0"/>
            <a:r>
              <a:rPr lang="en-GB" dirty="0" smtClean="0"/>
              <a:t>A tool for discussion</a:t>
            </a:r>
            <a:endParaRPr lang="en-GB" dirty="0"/>
          </a:p>
        </p:txBody>
      </p:sp>
      <p:grpSp>
        <p:nvGrpSpPr>
          <p:cNvPr id="12" name="Group 11"/>
          <p:cNvGrpSpPr/>
          <p:nvPr/>
        </p:nvGrpSpPr>
        <p:grpSpPr>
          <a:xfrm>
            <a:off x="644472" y="3491805"/>
            <a:ext cx="8136904" cy="3672408"/>
            <a:chOff x="863848" y="3491805"/>
            <a:chExt cx="8136904" cy="3672408"/>
          </a:xfrm>
        </p:grpSpPr>
        <p:sp>
          <p:nvSpPr>
            <p:cNvPr id="4" name="Rectangle 3"/>
            <p:cNvSpPr/>
            <p:nvPr/>
          </p:nvSpPr>
          <p:spPr>
            <a:xfrm>
              <a:off x="863848" y="3491805"/>
              <a:ext cx="8136904" cy="3672408"/>
            </a:xfrm>
            <a:prstGeom prst="rect">
              <a:avLst/>
            </a:prstGeom>
            <a:solidFill>
              <a:schemeClr val="bg1"/>
            </a:solidFill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5" name="Rectangle 4"/>
            <p:cNvSpPr/>
            <p:nvPr/>
          </p:nvSpPr>
          <p:spPr>
            <a:xfrm>
              <a:off x="863848" y="3491805"/>
              <a:ext cx="2880320" cy="36004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3200" b="1" dirty="0" smtClean="0">
                  <a:solidFill>
                    <a:schemeClr val="tx1"/>
                  </a:solidFill>
                </a:rPr>
                <a:t>C</a:t>
              </a:r>
              <a:r>
                <a:rPr lang="en-GB" sz="3200" dirty="0" smtClean="0">
                  <a:solidFill>
                    <a:schemeClr val="tx1"/>
                  </a:solidFill>
                </a:rPr>
                <a:t>lass</a:t>
              </a:r>
              <a:endParaRPr lang="en-GB" sz="3200" dirty="0">
                <a:solidFill>
                  <a:schemeClr val="tx1"/>
                </a:solidFill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863848" y="3851845"/>
              <a:ext cx="3312368" cy="25853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3600" b="1" dirty="0" smtClean="0"/>
                <a:t>R</a:t>
              </a:r>
              <a:r>
                <a:rPr lang="en-GB" sz="3600" dirty="0" smtClean="0"/>
                <a:t>ole</a:t>
              </a:r>
              <a:endParaRPr lang="en-GB" dirty="0" smtClean="0"/>
            </a:p>
            <a:p>
              <a:pPr marL="285750" indent="-285750">
                <a:buFont typeface="Arial" pitchFamily="34" charset="0"/>
                <a:buChar char="•"/>
              </a:pPr>
              <a:r>
                <a:rPr lang="en-GB" dirty="0" smtClean="0"/>
                <a:t>What I do</a:t>
              </a:r>
              <a:endParaRPr lang="en-GB" dirty="0"/>
            </a:p>
            <a:p>
              <a:pPr marL="285750" indent="-285750">
                <a:buFont typeface="Arial" pitchFamily="34" charset="0"/>
                <a:buChar char="•"/>
              </a:pPr>
              <a:r>
                <a:rPr lang="en-GB" dirty="0" smtClean="0"/>
                <a:t>Single Responsibility Principle </a:t>
              </a:r>
            </a:p>
            <a:p>
              <a:pPr marL="285750" indent="-285750">
                <a:buFont typeface="Arial" pitchFamily="34" charset="0"/>
                <a:buChar char="•"/>
              </a:pPr>
              <a:r>
                <a:rPr lang="en-GB" dirty="0" smtClean="0"/>
                <a:t>Cohesion </a:t>
              </a:r>
              <a:endParaRPr lang="en-GB" dirty="0"/>
            </a:p>
            <a:p>
              <a:pPr marL="285750" indent="-285750">
                <a:buFont typeface="Arial" pitchFamily="34" charset="0"/>
                <a:buChar char="•"/>
              </a:pPr>
              <a:r>
                <a:rPr lang="en-GB" dirty="0" smtClean="0"/>
                <a:t> </a:t>
              </a:r>
            </a:p>
            <a:p>
              <a:pPr marL="285750" indent="-285750">
                <a:buFont typeface="Arial" pitchFamily="34" charset="0"/>
                <a:buChar char="•"/>
              </a:pPr>
              <a:r>
                <a:rPr lang="en-GB" dirty="0" smtClean="0"/>
                <a:t> </a:t>
              </a:r>
              <a:endParaRPr lang="en-GB" dirty="0"/>
            </a:p>
            <a:p>
              <a:pPr marL="285750" indent="-285750">
                <a:buFont typeface="Arial" pitchFamily="34" charset="0"/>
                <a:buChar char="•"/>
              </a:pPr>
              <a:r>
                <a:rPr lang="en-GB" dirty="0" smtClean="0"/>
                <a:t> </a:t>
              </a:r>
            </a:p>
            <a:p>
              <a:pPr marL="285750" indent="-285750">
                <a:buFont typeface="Arial" pitchFamily="34" charset="0"/>
                <a:buChar char="•"/>
              </a:pPr>
              <a:r>
                <a:rPr lang="en-GB" dirty="0"/>
                <a:t> </a:t>
              </a:r>
              <a:endParaRPr lang="en-GB" dirty="0" smtClean="0"/>
            </a:p>
          </p:txBody>
        </p:sp>
        <p:cxnSp>
          <p:nvCxnSpPr>
            <p:cNvPr id="8" name="Straight Connector 7"/>
            <p:cNvCxnSpPr>
              <a:stCxn id="4" idx="0"/>
              <a:endCxn id="4" idx="2"/>
            </p:cNvCxnSpPr>
            <p:nvPr/>
          </p:nvCxnSpPr>
          <p:spPr>
            <a:xfrm>
              <a:off x="4932300" y="3491805"/>
              <a:ext cx="0" cy="367240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4932300" y="3849422"/>
              <a:ext cx="3852428" cy="25853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3600" b="1" dirty="0" smtClean="0"/>
                <a:t>C</a:t>
              </a:r>
              <a:r>
                <a:rPr lang="en-GB" sz="3600" dirty="0" smtClean="0"/>
                <a:t>ollaborators</a:t>
              </a:r>
              <a:endParaRPr lang="en-GB" dirty="0" smtClean="0"/>
            </a:p>
            <a:p>
              <a:pPr marL="285750" indent="-285750">
                <a:buFont typeface="Arial" pitchFamily="34" charset="0"/>
                <a:buChar char="•"/>
              </a:pPr>
              <a:r>
                <a:rPr lang="en-GB" dirty="0" smtClean="0"/>
                <a:t>Who I collaborate with</a:t>
              </a:r>
              <a:endParaRPr lang="en-GB" dirty="0"/>
            </a:p>
            <a:p>
              <a:pPr marL="285750" indent="-285750">
                <a:buFont typeface="Arial" pitchFamily="34" charset="0"/>
                <a:buChar char="•"/>
              </a:pPr>
              <a:r>
                <a:rPr lang="en-GB" dirty="0" smtClean="0"/>
                <a:t>Coupling </a:t>
              </a:r>
            </a:p>
            <a:p>
              <a:pPr marL="285750" indent="-285750">
                <a:buFont typeface="Arial" pitchFamily="34" charset="0"/>
                <a:buChar char="•"/>
              </a:pPr>
              <a:r>
                <a:rPr lang="en-GB" dirty="0" smtClean="0"/>
                <a:t>Dependency Inversion Principle</a:t>
              </a:r>
              <a:endParaRPr lang="en-GB" dirty="0"/>
            </a:p>
            <a:p>
              <a:pPr marL="285750" indent="-285750">
                <a:buFont typeface="Arial" pitchFamily="34" charset="0"/>
                <a:buChar char="•"/>
              </a:pPr>
              <a:r>
                <a:rPr lang="en-GB" dirty="0" smtClean="0"/>
                <a:t> </a:t>
              </a:r>
            </a:p>
            <a:p>
              <a:pPr marL="285750" indent="-285750">
                <a:buFont typeface="Arial" pitchFamily="34" charset="0"/>
                <a:buChar char="•"/>
              </a:pPr>
              <a:r>
                <a:rPr lang="en-GB" dirty="0" smtClean="0"/>
                <a:t> </a:t>
              </a:r>
              <a:endParaRPr lang="en-GB" dirty="0"/>
            </a:p>
            <a:p>
              <a:pPr marL="285750" indent="-285750">
                <a:buFont typeface="Arial" pitchFamily="34" charset="0"/>
                <a:buChar char="•"/>
              </a:pPr>
              <a:r>
                <a:rPr lang="en-GB" dirty="0" smtClean="0"/>
                <a:t> </a:t>
              </a:r>
            </a:p>
            <a:p>
              <a:pPr marL="285750" indent="-285750">
                <a:buFont typeface="Arial" pitchFamily="34" charset="0"/>
                <a:buChar char="•"/>
              </a:pPr>
              <a:r>
                <a:rPr lang="en-GB" dirty="0"/>
                <a:t> </a:t>
              </a:r>
              <a:endParaRPr lang="en-GB" dirty="0" smtClean="0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0" y="301625"/>
            <a:ext cx="9072563" cy="1262063"/>
          </a:xfrm>
        </p:spPr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en-GB"/>
              <a:t>Context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359792" y="1763613"/>
            <a:ext cx="8870950" cy="5184576"/>
          </a:xfrm>
        </p:spPr>
        <p:txBody>
          <a:bodyPr>
            <a:normAutofit/>
          </a:bodyPr>
          <a:lstStyle>
            <a:defPPr marL="43200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None/>
              <a:defRPr lang="en-GB" sz="32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defPPr>
            <a:lvl1pPr marL="43200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Char char="●"/>
              <a:defRPr lang="en-GB" sz="32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1pPr>
            <a:lvl2pPr marL="864000" lvl="1" indent="-324000">
              <a:spcBef>
                <a:spcPts val="0"/>
              </a:spcBef>
              <a:spcAft>
                <a:spcPts val="1134"/>
              </a:spcAft>
              <a:buSzPct val="75000"/>
              <a:buFont typeface="StarSymbol"/>
              <a:buChar char="–"/>
              <a:defRPr lang="en-GB" sz="28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2pPr>
            <a:lvl3pPr marL="1295999" lvl="2" indent="-288000">
              <a:spcBef>
                <a:spcPts val="0"/>
              </a:spcBef>
              <a:spcAft>
                <a:spcPts val="850"/>
              </a:spcAft>
              <a:buSzPct val="45000"/>
              <a:buFont typeface="StarSymbol"/>
              <a:buChar char="●"/>
              <a:defRPr lang="en-GB" sz="24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3pPr>
            <a:lvl4pPr marL="1728000" lvl="3" indent="-216000">
              <a:spcBef>
                <a:spcPts val="0"/>
              </a:spcBef>
              <a:spcAft>
                <a:spcPts val="567"/>
              </a:spcAft>
              <a:buSzPct val="75000"/>
              <a:buFont typeface="StarSymbol"/>
              <a:buChar char="–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4pPr>
            <a:lvl5pPr marL="2160000" lvl="4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5pPr>
            <a:lvl6pPr marL="2592000" lvl="5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6pPr>
            <a:lvl7pPr marL="3024000" lvl="6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7pPr>
            <a:lvl8pPr marL="3456000" lvl="7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8pPr>
            <a:lvl9pPr marL="3887999" lvl="8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9pPr>
          </a:lstStyle>
          <a:p>
            <a:pPr lvl="0"/>
            <a:r>
              <a:rPr lang="en-GB" dirty="0"/>
              <a:t>We build systems to solve a problem</a:t>
            </a:r>
          </a:p>
          <a:p>
            <a:pPr lvl="0"/>
            <a:r>
              <a:rPr lang="en-GB" dirty="0"/>
              <a:t>We write (design) software to talk to other people</a:t>
            </a:r>
          </a:p>
          <a:p>
            <a:pPr lvl="1" rtl="0" hangingPunct="0"/>
            <a:r>
              <a:rPr lang="en-GB" dirty="0"/>
              <a:t>The CPU doesn't care about style</a:t>
            </a:r>
          </a:p>
          <a:p>
            <a:pPr lvl="1" rtl="0" hangingPunct="0"/>
            <a:r>
              <a:rPr lang="en-GB" dirty="0" smtClean="0"/>
              <a:t>Good </a:t>
            </a:r>
            <a:r>
              <a:rPr lang="en-GB" dirty="0" smtClean="0"/>
              <a:t>code has to both work </a:t>
            </a:r>
            <a:r>
              <a:rPr lang="en-GB" b="1" dirty="0" smtClean="0"/>
              <a:t>and</a:t>
            </a:r>
            <a:r>
              <a:rPr lang="en-GB" dirty="0" smtClean="0"/>
              <a:t> </a:t>
            </a:r>
            <a:r>
              <a:rPr lang="en-GB" dirty="0" smtClean="0"/>
              <a:t>communicate with people</a:t>
            </a:r>
            <a:endParaRPr lang="en-GB" dirty="0"/>
          </a:p>
          <a:p>
            <a:pPr lvl="2" rtl="0" hangingPunct="0"/>
            <a:r>
              <a:rPr lang="en-GB" dirty="0" smtClean="0"/>
              <a:t>Object </a:t>
            </a:r>
            <a:r>
              <a:rPr lang="en-GB" dirty="0"/>
              <a:t>Orientation is a </a:t>
            </a:r>
            <a:r>
              <a:rPr lang="en-GB" dirty="0" err="1"/>
              <a:t>mindset</a:t>
            </a:r>
            <a:r>
              <a:rPr lang="en-GB" dirty="0"/>
              <a:t> for humans</a:t>
            </a:r>
          </a:p>
          <a:p>
            <a:pPr lvl="2" rtl="0" hangingPunct="0"/>
            <a:r>
              <a:rPr lang="en-GB" dirty="0"/>
              <a:t>Good OO </a:t>
            </a:r>
            <a:r>
              <a:rPr lang="en-GB" dirty="0" smtClean="0"/>
              <a:t>design reflects the </a:t>
            </a:r>
            <a:r>
              <a:rPr lang="en-GB" dirty="0"/>
              <a:t>understanding of the team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0" y="301625"/>
            <a:ext cx="9072563" cy="1262063"/>
          </a:xfrm>
        </p:spPr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en-GB"/>
              <a:t>Practices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719832" y="1768475"/>
            <a:ext cx="8151118" cy="5035698"/>
          </a:xfrm>
        </p:spPr>
        <p:txBody>
          <a:bodyPr>
            <a:noAutofit/>
          </a:bodyPr>
          <a:lstStyle>
            <a:defPPr marL="43200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None/>
              <a:defRPr lang="en-GB" sz="32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defPPr>
            <a:lvl1pPr marL="43200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Char char="●"/>
              <a:defRPr lang="en-GB" sz="32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1pPr>
            <a:lvl2pPr marL="864000" lvl="1" indent="-324000">
              <a:spcBef>
                <a:spcPts val="0"/>
              </a:spcBef>
              <a:spcAft>
                <a:spcPts val="1134"/>
              </a:spcAft>
              <a:buSzPct val="75000"/>
              <a:buFont typeface="StarSymbol"/>
              <a:buChar char="–"/>
              <a:defRPr lang="en-GB" sz="28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2pPr>
            <a:lvl3pPr marL="1295999" lvl="2" indent="-288000">
              <a:spcBef>
                <a:spcPts val="0"/>
              </a:spcBef>
              <a:spcAft>
                <a:spcPts val="850"/>
              </a:spcAft>
              <a:buSzPct val="45000"/>
              <a:buFont typeface="StarSymbol"/>
              <a:buChar char="●"/>
              <a:defRPr lang="en-GB" sz="24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3pPr>
            <a:lvl4pPr marL="1728000" lvl="3" indent="-216000">
              <a:spcBef>
                <a:spcPts val="0"/>
              </a:spcBef>
              <a:spcAft>
                <a:spcPts val="567"/>
              </a:spcAft>
              <a:buSzPct val="75000"/>
              <a:buFont typeface="StarSymbol"/>
              <a:buChar char="–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4pPr>
            <a:lvl5pPr marL="2160000" lvl="4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5pPr>
            <a:lvl6pPr marL="2592000" lvl="5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6pPr>
            <a:lvl7pPr marL="3024000" lvl="6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7pPr>
            <a:lvl8pPr marL="3456000" lvl="7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8pPr>
            <a:lvl9pPr marL="3887999" lvl="8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9pPr>
          </a:lstStyle>
          <a:p>
            <a:pPr lvl="0"/>
            <a:r>
              <a:rPr lang="en-GB" sz="2800" dirty="0"/>
              <a:t>UML</a:t>
            </a:r>
          </a:p>
          <a:p>
            <a:pPr lvl="1" rtl="0" hangingPunct="0"/>
            <a:r>
              <a:rPr lang="en-GB" sz="2400" dirty="0"/>
              <a:t>An industry standard</a:t>
            </a:r>
          </a:p>
          <a:p>
            <a:pPr lvl="1" rtl="0" hangingPunct="0"/>
            <a:r>
              <a:rPr lang="en-GB" sz="2400" dirty="0"/>
              <a:t>But useful anyway</a:t>
            </a:r>
          </a:p>
          <a:p>
            <a:pPr lvl="1" rtl="0" hangingPunct="0"/>
            <a:r>
              <a:rPr lang="en-GB" sz="2400" dirty="0"/>
              <a:t>A tool for communication</a:t>
            </a:r>
          </a:p>
          <a:p>
            <a:pPr lvl="2" rtl="0" hangingPunct="0"/>
            <a:r>
              <a:rPr lang="en-GB" sz="2000" dirty="0"/>
              <a:t>Delivers no features</a:t>
            </a:r>
          </a:p>
          <a:p>
            <a:pPr lvl="1" rtl="0" hangingPunct="0"/>
            <a:r>
              <a:rPr lang="en-GB" sz="2400" dirty="0"/>
              <a:t>Can be generated from code</a:t>
            </a:r>
          </a:p>
          <a:p>
            <a:pPr lvl="1" rtl="0" hangingPunct="0"/>
            <a:r>
              <a:rPr lang="en-GB" sz="2400" dirty="0"/>
              <a:t>Short lifetime otherwise</a:t>
            </a:r>
          </a:p>
          <a:p>
            <a:pPr lvl="2" rtl="0" hangingPunct="0"/>
            <a:r>
              <a:rPr lang="en-GB" sz="2000" dirty="0"/>
              <a:t>Divergence from </a:t>
            </a:r>
            <a:r>
              <a:rPr lang="en-GB" sz="2000" dirty="0" smtClean="0"/>
              <a:t>reality</a:t>
            </a:r>
          </a:p>
          <a:p>
            <a:pPr lvl="1" hangingPunct="0"/>
            <a:r>
              <a:rPr lang="en-GB" sz="2400" dirty="0"/>
              <a:t>Whiteboard it + </a:t>
            </a:r>
            <a:r>
              <a:rPr lang="en-GB" sz="2400" dirty="0" smtClean="0"/>
              <a:t>photo</a:t>
            </a:r>
          </a:p>
          <a:p>
            <a:pPr lvl="2" hangingPunct="0"/>
            <a:r>
              <a:rPr lang="en-GB" sz="2000" dirty="0" smtClean="0"/>
              <a:t>Implies low-ceremony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3334073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0" y="301625"/>
            <a:ext cx="9072563" cy="1262063"/>
          </a:xfrm>
        </p:spPr>
        <p:txBody>
          <a:bodyPr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en-GB"/>
              <a:t>Practices: UML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0" y="1768475"/>
            <a:ext cx="4896296" cy="4384675"/>
          </a:xfrm>
        </p:spPr>
        <p:txBody>
          <a:bodyPr/>
          <a:lstStyle>
            <a:defPPr marL="43200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None/>
              <a:defRPr lang="en-GB" sz="32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defPPr>
            <a:lvl1pPr marL="43200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Char char="●"/>
              <a:defRPr lang="en-GB" sz="32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1pPr>
            <a:lvl2pPr marL="864000" lvl="1" indent="-324000">
              <a:spcBef>
                <a:spcPts val="0"/>
              </a:spcBef>
              <a:spcAft>
                <a:spcPts val="1134"/>
              </a:spcAft>
              <a:buSzPct val="75000"/>
              <a:buFont typeface="StarSymbol"/>
              <a:buChar char="–"/>
              <a:defRPr lang="en-GB" sz="28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2pPr>
            <a:lvl3pPr marL="1295999" lvl="2" indent="-288000">
              <a:spcBef>
                <a:spcPts val="0"/>
              </a:spcBef>
              <a:spcAft>
                <a:spcPts val="850"/>
              </a:spcAft>
              <a:buSzPct val="45000"/>
              <a:buFont typeface="StarSymbol"/>
              <a:buChar char="●"/>
              <a:defRPr lang="en-GB" sz="24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3pPr>
            <a:lvl4pPr marL="1728000" lvl="3" indent="-216000">
              <a:spcBef>
                <a:spcPts val="0"/>
              </a:spcBef>
              <a:spcAft>
                <a:spcPts val="567"/>
              </a:spcAft>
              <a:buSzPct val="75000"/>
              <a:buFont typeface="StarSymbol"/>
              <a:buChar char="–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4pPr>
            <a:lvl5pPr marL="2160000" lvl="4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5pPr>
            <a:lvl6pPr marL="2592000" lvl="5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6pPr>
            <a:lvl7pPr marL="3024000" lvl="6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7pPr>
            <a:lvl8pPr marL="3456000" lvl="7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8pPr>
            <a:lvl9pPr marL="3887999" lvl="8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9pPr>
          </a:lstStyle>
          <a:p>
            <a:pPr lvl="0">
              <a:buNone/>
            </a:pPr>
            <a:r>
              <a:rPr lang="en-GB" dirty="0"/>
              <a:t>Class Diagram</a:t>
            </a:r>
          </a:p>
          <a:p>
            <a:pPr lvl="1" rtl="0" hangingPunct="0"/>
            <a:r>
              <a:rPr lang="en-GB" dirty="0"/>
              <a:t>Static relationships</a:t>
            </a:r>
          </a:p>
          <a:p>
            <a:pPr lvl="1" rtl="0" hangingPunct="0"/>
            <a:r>
              <a:rPr lang="en-GB" dirty="0"/>
              <a:t>Hierarchies</a:t>
            </a:r>
          </a:p>
          <a:p>
            <a:pPr lvl="1" rtl="0" hangingPunct="0"/>
            <a:endParaRPr lang="en-GB" dirty="0"/>
          </a:p>
          <a:p>
            <a:pPr lvl="1" rtl="0" hangingPunct="0"/>
            <a:r>
              <a:rPr lang="en-GB" dirty="0" smtClean="0"/>
              <a:t>Can be generated </a:t>
            </a:r>
            <a:r>
              <a:rPr lang="en-GB" dirty="0"/>
              <a:t>from </a:t>
            </a:r>
            <a:r>
              <a:rPr lang="en-GB" dirty="0" smtClean="0"/>
              <a:t>code by tools</a:t>
            </a:r>
            <a:endParaRPr lang="en-GB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4288" y="1680874"/>
            <a:ext cx="4892402" cy="46279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7130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0" y="301625"/>
            <a:ext cx="9072563" cy="1262063"/>
          </a:xfrm>
        </p:spPr>
        <p:txBody>
          <a:bodyPr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en-GB"/>
              <a:t>Practices: UML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0" y="1768475"/>
            <a:ext cx="4329113" cy="4384675"/>
          </a:xfrm>
        </p:spPr>
        <p:txBody>
          <a:bodyPr/>
          <a:lstStyle>
            <a:defPPr marL="43200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None/>
              <a:defRPr lang="en-GB" sz="32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defPPr>
            <a:lvl1pPr marL="43200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Char char="●"/>
              <a:defRPr lang="en-GB" sz="32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1pPr>
            <a:lvl2pPr marL="864000" lvl="1" indent="-324000">
              <a:spcBef>
                <a:spcPts val="0"/>
              </a:spcBef>
              <a:spcAft>
                <a:spcPts val="1134"/>
              </a:spcAft>
              <a:buSzPct val="75000"/>
              <a:buFont typeface="StarSymbol"/>
              <a:buChar char="–"/>
              <a:defRPr lang="en-GB" sz="28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2pPr>
            <a:lvl3pPr marL="1295999" lvl="2" indent="-288000">
              <a:spcBef>
                <a:spcPts val="0"/>
              </a:spcBef>
              <a:spcAft>
                <a:spcPts val="850"/>
              </a:spcAft>
              <a:buSzPct val="45000"/>
              <a:buFont typeface="StarSymbol"/>
              <a:buChar char="●"/>
              <a:defRPr lang="en-GB" sz="24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3pPr>
            <a:lvl4pPr marL="1728000" lvl="3" indent="-216000">
              <a:spcBef>
                <a:spcPts val="0"/>
              </a:spcBef>
              <a:spcAft>
                <a:spcPts val="567"/>
              </a:spcAft>
              <a:buSzPct val="75000"/>
              <a:buFont typeface="StarSymbol"/>
              <a:buChar char="–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4pPr>
            <a:lvl5pPr marL="2160000" lvl="4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5pPr>
            <a:lvl6pPr marL="2592000" lvl="5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6pPr>
            <a:lvl7pPr marL="3024000" lvl="6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7pPr>
            <a:lvl8pPr marL="3456000" lvl="7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8pPr>
            <a:lvl9pPr marL="3887999" lvl="8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9pPr>
          </a:lstStyle>
          <a:p>
            <a:pPr lvl="0">
              <a:buNone/>
            </a:pPr>
            <a:r>
              <a:rPr lang="en-GB" dirty="0"/>
              <a:t>Sequence Diagram</a:t>
            </a:r>
          </a:p>
          <a:p>
            <a:pPr lvl="1" rtl="0" hangingPunct="0"/>
            <a:r>
              <a:rPr lang="en-GB" dirty="0"/>
              <a:t>Dynamic interactions</a:t>
            </a:r>
          </a:p>
          <a:p>
            <a:pPr lvl="1" rtl="0" hangingPunct="0"/>
            <a:r>
              <a:rPr lang="en-GB" dirty="0"/>
              <a:t>Useful communication tool</a:t>
            </a:r>
          </a:p>
          <a:p>
            <a:pPr lvl="1" rtl="0" hangingPunct="0"/>
            <a:r>
              <a:rPr lang="en-GB" dirty="0"/>
              <a:t>Really useful </a:t>
            </a:r>
            <a:r>
              <a:rPr lang="en-GB" b="1" i="1" dirty="0"/>
              <a:t>conversation</a:t>
            </a:r>
            <a:r>
              <a:rPr lang="en-GB" dirty="0"/>
              <a:t> tool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6216" y="2123653"/>
            <a:ext cx="5749972" cy="35283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42833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0" y="301625"/>
            <a:ext cx="9072563" cy="1262063"/>
          </a:xfrm>
        </p:spPr>
        <p:txBody>
          <a:bodyPr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en-GB"/>
              <a:t>Practices: UML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0" y="1768475"/>
            <a:ext cx="4824413" cy="4384675"/>
          </a:xfrm>
        </p:spPr>
        <p:txBody>
          <a:bodyPr/>
          <a:lstStyle>
            <a:defPPr marL="43200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None/>
              <a:defRPr lang="en-GB" sz="32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defPPr>
            <a:lvl1pPr marL="43200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Char char="●"/>
              <a:defRPr lang="en-GB" sz="32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1pPr>
            <a:lvl2pPr marL="864000" lvl="1" indent="-324000">
              <a:spcBef>
                <a:spcPts val="0"/>
              </a:spcBef>
              <a:spcAft>
                <a:spcPts val="1134"/>
              </a:spcAft>
              <a:buSzPct val="75000"/>
              <a:buFont typeface="StarSymbol"/>
              <a:buChar char="–"/>
              <a:defRPr lang="en-GB" sz="28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2pPr>
            <a:lvl3pPr marL="1295999" lvl="2" indent="-288000">
              <a:spcBef>
                <a:spcPts val="0"/>
              </a:spcBef>
              <a:spcAft>
                <a:spcPts val="850"/>
              </a:spcAft>
              <a:buSzPct val="45000"/>
              <a:buFont typeface="StarSymbol"/>
              <a:buChar char="●"/>
              <a:defRPr lang="en-GB" sz="24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3pPr>
            <a:lvl4pPr marL="1728000" lvl="3" indent="-216000">
              <a:spcBef>
                <a:spcPts val="0"/>
              </a:spcBef>
              <a:spcAft>
                <a:spcPts val="567"/>
              </a:spcAft>
              <a:buSzPct val="75000"/>
              <a:buFont typeface="StarSymbol"/>
              <a:buChar char="–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4pPr>
            <a:lvl5pPr marL="2160000" lvl="4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5pPr>
            <a:lvl6pPr marL="2592000" lvl="5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6pPr>
            <a:lvl7pPr marL="3024000" lvl="6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7pPr>
            <a:lvl8pPr marL="3456000" lvl="7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8pPr>
            <a:lvl9pPr marL="3887999" lvl="8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9pPr>
          </a:lstStyle>
          <a:p>
            <a:pPr lvl="0">
              <a:buNone/>
            </a:pPr>
            <a:r>
              <a:rPr lang="en-GB"/>
              <a:t>State Diagram</a:t>
            </a:r>
          </a:p>
          <a:p>
            <a:pPr lvl="1" rtl="0" hangingPunct="0"/>
            <a:r>
              <a:rPr lang="en-GB"/>
              <a:t>Dynamic behaviour</a:t>
            </a:r>
          </a:p>
          <a:p>
            <a:pPr lvl="1" rtl="0" hangingPunct="0"/>
            <a:r>
              <a:rPr lang="en-GB"/>
              <a:t>Fits well with State pattern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8224" y="1259557"/>
            <a:ext cx="5619750" cy="5810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13119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0" lvl="0" indent="0"/>
            <a:r>
              <a:rPr lang="en-GB" dirty="0" smtClean="0"/>
              <a:t>Exercise 4: Cash Machine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504031" y="1763927"/>
            <a:ext cx="9072563" cy="5256270"/>
          </a:xfrm>
        </p:spPr>
        <p:txBody>
          <a:bodyPr>
            <a:normAutofit fontScale="85000" lnSpcReduction="20000"/>
          </a:bodyPr>
          <a:lstStyle/>
          <a:p>
            <a:r>
              <a:rPr lang="en-GB" dirty="0" smtClean="0"/>
              <a:t>Design a system for an ATM / Cash Machine</a:t>
            </a:r>
          </a:p>
          <a:p>
            <a:pPr lvl="1"/>
            <a:r>
              <a:rPr lang="en-GB" dirty="0" smtClean="0"/>
              <a:t>Authentication (PIN)</a:t>
            </a:r>
          </a:p>
          <a:p>
            <a:pPr lvl="1"/>
            <a:r>
              <a:rPr lang="en-GB" dirty="0" smtClean="0"/>
              <a:t>Check balance</a:t>
            </a:r>
          </a:p>
          <a:p>
            <a:pPr lvl="1"/>
            <a:r>
              <a:rPr lang="en-GB" dirty="0" smtClean="0"/>
              <a:t>Withdraw money</a:t>
            </a:r>
          </a:p>
          <a:p>
            <a:pPr lvl="2"/>
            <a:r>
              <a:rPr lang="en-GB" dirty="0" smtClean="0"/>
              <a:t>Up to current balance</a:t>
            </a:r>
          </a:p>
          <a:p>
            <a:pPr lvl="2"/>
            <a:r>
              <a:rPr lang="en-GB" dirty="0" smtClean="0"/>
              <a:t>Less than £200</a:t>
            </a:r>
          </a:p>
          <a:p>
            <a:pPr lvl="1"/>
            <a:r>
              <a:rPr lang="en-GB" dirty="0" smtClean="0"/>
              <a:t>Audit all activity</a:t>
            </a:r>
          </a:p>
          <a:p>
            <a:endParaRPr lang="en-GB" dirty="0" smtClean="0"/>
          </a:p>
          <a:p>
            <a:r>
              <a:rPr lang="en-GB" dirty="0" smtClean="0"/>
              <a:t>Assume</a:t>
            </a:r>
          </a:p>
          <a:p>
            <a:pPr lvl="1"/>
            <a:r>
              <a:rPr lang="en-GB" dirty="0" smtClean="0"/>
              <a:t>An infinite supply of £10 notes</a:t>
            </a:r>
          </a:p>
          <a:p>
            <a:pPr lvl="1"/>
            <a:r>
              <a:rPr lang="en-GB" dirty="0" smtClean="0"/>
              <a:t>Existing authentication and auditing services</a:t>
            </a:r>
          </a:p>
          <a:p>
            <a:pPr marL="503868" lvl="1" indent="0">
              <a:buNone/>
            </a:pPr>
            <a:endParaRPr lang="en-GB" dirty="0" smtClean="0"/>
          </a:p>
          <a:p>
            <a:pPr marL="503868" lvl="1" indent="0">
              <a:buNone/>
            </a:pPr>
            <a:r>
              <a:rPr lang="en-GB" dirty="0" smtClean="0"/>
              <a:t>[20 minutes ]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Exercise 4: Discussion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What do you like about your design?</a:t>
            </a:r>
          </a:p>
          <a:p>
            <a:r>
              <a:rPr lang="en-GB" dirty="0" smtClean="0"/>
              <a:t>Did you have to break any of the principles?</a:t>
            </a:r>
          </a:p>
          <a:p>
            <a:r>
              <a:rPr lang="en-GB" dirty="0" smtClean="0"/>
              <a:t>How did you come up with it as a group?</a:t>
            </a:r>
          </a:p>
          <a:p>
            <a:pPr lvl="1"/>
            <a:r>
              <a:rPr lang="en-GB" dirty="0" smtClean="0"/>
              <a:t>Which tools were useful?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36507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0" y="301625"/>
            <a:ext cx="9072563" cy="1262063"/>
          </a:xfrm>
        </p:spPr>
        <p:txBody>
          <a:bodyPr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en-GB"/>
              <a:t>Practices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647824" y="1763613"/>
            <a:ext cx="8870950" cy="5040560"/>
          </a:xfrm>
        </p:spPr>
        <p:txBody>
          <a:bodyPr>
            <a:normAutofit/>
          </a:bodyPr>
          <a:lstStyle>
            <a:defPPr marL="43200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None/>
              <a:defRPr lang="en-GB" sz="32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defPPr>
            <a:lvl1pPr marL="43200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Char char="●"/>
              <a:defRPr lang="en-GB" sz="32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1pPr>
            <a:lvl2pPr marL="864000" lvl="1" indent="-324000">
              <a:spcBef>
                <a:spcPts val="0"/>
              </a:spcBef>
              <a:spcAft>
                <a:spcPts val="1134"/>
              </a:spcAft>
              <a:buSzPct val="75000"/>
              <a:buFont typeface="StarSymbol"/>
              <a:buChar char="–"/>
              <a:defRPr lang="en-GB" sz="28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2pPr>
            <a:lvl3pPr marL="1295999" lvl="2" indent="-288000">
              <a:spcBef>
                <a:spcPts val="0"/>
              </a:spcBef>
              <a:spcAft>
                <a:spcPts val="850"/>
              </a:spcAft>
              <a:buSzPct val="45000"/>
              <a:buFont typeface="StarSymbol"/>
              <a:buChar char="●"/>
              <a:defRPr lang="en-GB" sz="24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3pPr>
            <a:lvl4pPr marL="1728000" lvl="3" indent="-216000">
              <a:spcBef>
                <a:spcPts val="0"/>
              </a:spcBef>
              <a:spcAft>
                <a:spcPts val="567"/>
              </a:spcAft>
              <a:buSzPct val="75000"/>
              <a:buFont typeface="StarSymbol"/>
              <a:buChar char="–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4pPr>
            <a:lvl5pPr marL="2160000" lvl="4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5pPr>
            <a:lvl6pPr marL="2592000" lvl="5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6pPr>
            <a:lvl7pPr marL="3024000" lvl="6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7pPr>
            <a:lvl8pPr marL="3456000" lvl="7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8pPr>
            <a:lvl9pPr marL="3887999" lvl="8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9pPr>
          </a:lstStyle>
          <a:p>
            <a:pPr lvl="0"/>
            <a:r>
              <a:rPr lang="en-GB" dirty="0"/>
              <a:t>Micro types</a:t>
            </a:r>
          </a:p>
          <a:p>
            <a:pPr lvl="1" rtl="0" hangingPunct="0"/>
            <a:r>
              <a:rPr lang="en-GB" dirty="0"/>
              <a:t>Capture the concept of domain types</a:t>
            </a:r>
          </a:p>
          <a:p>
            <a:pPr lvl="1" rtl="0" hangingPunct="0"/>
            <a:r>
              <a:rPr lang="en-GB" dirty="0"/>
              <a:t>Strongly-typed</a:t>
            </a:r>
          </a:p>
          <a:p>
            <a:pPr lvl="1" rtl="0" hangingPunct="0"/>
            <a:r>
              <a:rPr lang="en-GB" dirty="0"/>
              <a:t>e.g. Order ID</a:t>
            </a:r>
          </a:p>
          <a:p>
            <a:pPr marL="540000" lvl="1" indent="0" rtl="0" hangingPunct="0">
              <a:buNone/>
            </a:pPr>
            <a:r>
              <a:rPr lang="en-GB" sz="2400" dirty="0">
                <a:latin typeface="Courier New" pitchFamily="49"/>
              </a:rPr>
              <a:t>update(String </a:t>
            </a:r>
            <a:r>
              <a:rPr lang="en-GB" sz="2400" dirty="0" err="1">
                <a:latin typeface="Courier New" pitchFamily="49"/>
              </a:rPr>
              <a:t>orderId</a:t>
            </a:r>
            <a:r>
              <a:rPr lang="en-GB" sz="2400" dirty="0">
                <a:latin typeface="Courier New" pitchFamily="49"/>
              </a:rPr>
              <a:t>, String </a:t>
            </a:r>
            <a:r>
              <a:rPr lang="en-GB" sz="2400" dirty="0" err="1">
                <a:latin typeface="Courier New" pitchFamily="49"/>
              </a:rPr>
              <a:t>reasonCode</a:t>
            </a:r>
            <a:r>
              <a:rPr lang="en-GB" sz="2400" dirty="0">
                <a:latin typeface="Courier New" pitchFamily="49"/>
              </a:rPr>
              <a:t>)</a:t>
            </a:r>
          </a:p>
          <a:p>
            <a:pPr marL="540000" lvl="1" indent="0" rtl="0" hangingPunct="0">
              <a:buNone/>
            </a:pPr>
            <a:r>
              <a:rPr lang="en-GB" sz="2400" dirty="0">
                <a:latin typeface="Courier New" pitchFamily="49"/>
              </a:rPr>
              <a:t>update(</a:t>
            </a:r>
            <a:r>
              <a:rPr lang="en-GB" sz="2400" b="1" dirty="0" err="1">
                <a:latin typeface="Courier New" pitchFamily="49"/>
              </a:rPr>
              <a:t>OrderID</a:t>
            </a:r>
            <a:r>
              <a:rPr lang="en-GB" sz="2400" dirty="0" smtClean="0">
                <a:latin typeface="Courier New" pitchFamily="49"/>
              </a:rPr>
              <a:t> id</a:t>
            </a:r>
            <a:r>
              <a:rPr lang="en-GB" sz="2400" dirty="0">
                <a:latin typeface="Courier New" pitchFamily="49"/>
              </a:rPr>
              <a:t>, </a:t>
            </a:r>
            <a:r>
              <a:rPr lang="en-GB" sz="2400" b="1" dirty="0">
                <a:latin typeface="Courier New" pitchFamily="49"/>
              </a:rPr>
              <a:t>Reason</a:t>
            </a:r>
            <a:r>
              <a:rPr lang="en-GB" sz="2400" dirty="0">
                <a:latin typeface="Courier New" pitchFamily="49"/>
              </a:rPr>
              <a:t> reason)</a:t>
            </a:r>
          </a:p>
          <a:p>
            <a:pPr lvl="1" rtl="0" hangingPunct="0"/>
            <a:endParaRPr lang="en-GB" dirty="0" smtClean="0"/>
          </a:p>
          <a:p>
            <a:pPr lvl="1" rtl="0" hangingPunct="0"/>
            <a:r>
              <a:rPr lang="en-GB" dirty="0" smtClean="0"/>
              <a:t>Collections</a:t>
            </a:r>
            <a:endParaRPr lang="en-GB" dirty="0"/>
          </a:p>
          <a:p>
            <a:pPr marL="540000" lvl="1" indent="0" rtl="0" hangingPunct="0">
              <a:buNone/>
            </a:pPr>
            <a:r>
              <a:rPr lang="en-GB" sz="2400" dirty="0">
                <a:latin typeface="Courier New" pitchFamily="49"/>
              </a:rPr>
              <a:t>public class </a:t>
            </a:r>
            <a:r>
              <a:rPr lang="en-GB" sz="2400" b="1" dirty="0" smtClean="0">
                <a:latin typeface="Courier New" pitchFamily="49"/>
              </a:rPr>
              <a:t>Orders</a:t>
            </a:r>
            <a:r>
              <a:rPr lang="en-GB" sz="2400" dirty="0" smtClean="0">
                <a:latin typeface="Courier New" pitchFamily="49"/>
              </a:rPr>
              <a:t> </a:t>
            </a:r>
            <a:r>
              <a:rPr lang="en-GB" sz="2400" dirty="0">
                <a:latin typeface="Courier New" pitchFamily="49"/>
              </a:rPr>
              <a:t>extends List&lt;Order&gt;{...}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0" y="301625"/>
            <a:ext cx="9072563" cy="1262063"/>
          </a:xfrm>
        </p:spPr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en-GB" dirty="0"/>
              <a:t>Practices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647824" y="1691605"/>
            <a:ext cx="8870950" cy="5256584"/>
          </a:xfrm>
        </p:spPr>
        <p:txBody>
          <a:bodyPr>
            <a:noAutofit/>
          </a:bodyPr>
          <a:lstStyle>
            <a:defPPr marL="43200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None/>
              <a:defRPr lang="en-GB" sz="32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defPPr>
            <a:lvl1pPr marL="43200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Char char="●"/>
              <a:defRPr lang="en-GB" sz="32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1pPr>
            <a:lvl2pPr marL="864000" lvl="1" indent="-324000">
              <a:spcBef>
                <a:spcPts val="0"/>
              </a:spcBef>
              <a:spcAft>
                <a:spcPts val="1134"/>
              </a:spcAft>
              <a:buSzPct val="75000"/>
              <a:buFont typeface="StarSymbol"/>
              <a:buChar char="–"/>
              <a:defRPr lang="en-GB" sz="28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2pPr>
            <a:lvl3pPr marL="1295999" lvl="2" indent="-288000">
              <a:spcBef>
                <a:spcPts val="0"/>
              </a:spcBef>
              <a:spcAft>
                <a:spcPts val="850"/>
              </a:spcAft>
              <a:buSzPct val="45000"/>
              <a:buFont typeface="StarSymbol"/>
              <a:buChar char="●"/>
              <a:defRPr lang="en-GB" sz="24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3pPr>
            <a:lvl4pPr marL="1728000" lvl="3" indent="-216000">
              <a:spcBef>
                <a:spcPts val="0"/>
              </a:spcBef>
              <a:spcAft>
                <a:spcPts val="567"/>
              </a:spcAft>
              <a:buSzPct val="75000"/>
              <a:buFont typeface="StarSymbol"/>
              <a:buChar char="–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4pPr>
            <a:lvl5pPr marL="2160000" lvl="4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5pPr>
            <a:lvl6pPr marL="2592000" lvl="5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6pPr>
            <a:lvl7pPr marL="3024000" lvl="6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7pPr>
            <a:lvl8pPr marL="3456000" lvl="7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8pPr>
            <a:lvl9pPr marL="3887999" lvl="8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9pPr>
          </a:lstStyle>
          <a:p>
            <a:pPr lvl="0">
              <a:spcAft>
                <a:spcPts val="600"/>
              </a:spcAft>
            </a:pPr>
            <a:r>
              <a:rPr lang="en-GB" dirty="0"/>
              <a:t>Design Patterns</a:t>
            </a:r>
          </a:p>
          <a:p>
            <a:pPr lvl="1" rtl="0" hangingPunct="0">
              <a:spcAft>
                <a:spcPts val="600"/>
              </a:spcAft>
            </a:pPr>
            <a:r>
              <a:rPr lang="en-GB" dirty="0"/>
              <a:t>Solutions for common problems</a:t>
            </a:r>
          </a:p>
          <a:p>
            <a:pPr lvl="2" rtl="0" hangingPunct="0">
              <a:spcAft>
                <a:spcPts val="600"/>
              </a:spcAft>
            </a:pPr>
            <a:r>
              <a:rPr lang="en-GB" dirty="0"/>
              <a:t>Encapsulate variations</a:t>
            </a:r>
          </a:p>
          <a:p>
            <a:pPr lvl="1" rtl="0" hangingPunct="0">
              <a:spcAft>
                <a:spcPts val="600"/>
              </a:spcAft>
            </a:pPr>
            <a:r>
              <a:rPr lang="en-GB" dirty="0"/>
              <a:t>A common language / shorthand</a:t>
            </a:r>
          </a:p>
          <a:p>
            <a:pPr lvl="1" rtl="0" hangingPunct="0">
              <a:spcAft>
                <a:spcPts val="0"/>
              </a:spcAft>
            </a:pPr>
            <a:endParaRPr lang="en-GB" dirty="0"/>
          </a:p>
          <a:p>
            <a:pPr lvl="1" rtl="0" hangingPunct="0">
              <a:spcAft>
                <a:spcPts val="600"/>
              </a:spcAft>
            </a:pPr>
            <a:r>
              <a:rPr lang="en-GB" dirty="0"/>
              <a:t>BUT</a:t>
            </a:r>
          </a:p>
          <a:p>
            <a:pPr lvl="1" rtl="0" hangingPunct="0">
              <a:spcAft>
                <a:spcPts val="0"/>
              </a:spcAft>
            </a:pPr>
            <a:endParaRPr lang="en-GB" dirty="0"/>
          </a:p>
          <a:p>
            <a:pPr lvl="1" rtl="0" hangingPunct="0">
              <a:spcAft>
                <a:spcPts val="600"/>
              </a:spcAft>
            </a:pPr>
            <a:r>
              <a:rPr lang="en-GB" dirty="0"/>
              <a:t>They're not where you start, they're where you finish</a:t>
            </a:r>
          </a:p>
          <a:p>
            <a:pPr lvl="1" rtl="0" hangingPunct="0">
              <a:spcAft>
                <a:spcPts val="600"/>
              </a:spcAft>
            </a:pPr>
            <a:r>
              <a:rPr lang="en-GB" dirty="0"/>
              <a:t>Refactor to patterns</a:t>
            </a:r>
          </a:p>
          <a:p>
            <a:pPr lvl="2" rtl="0" hangingPunct="0">
              <a:spcAft>
                <a:spcPts val="600"/>
              </a:spcAft>
            </a:pPr>
            <a:r>
              <a:rPr lang="en-GB" dirty="0"/>
              <a:t>in response to code-smells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0" y="301625"/>
            <a:ext cx="9072563" cy="1262063"/>
          </a:xfrm>
        </p:spPr>
        <p:txBody>
          <a:bodyPr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en-GB"/>
              <a:t>Practices: Design Patterns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503808" y="1691605"/>
            <a:ext cx="8870950" cy="4384675"/>
          </a:xfrm>
        </p:spPr>
        <p:txBody>
          <a:bodyPr>
            <a:normAutofit fontScale="92500"/>
          </a:bodyPr>
          <a:lstStyle>
            <a:defPPr marL="43200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None/>
              <a:defRPr lang="en-GB" sz="32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defPPr>
            <a:lvl1pPr marL="43200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Char char="●"/>
              <a:defRPr lang="en-GB" sz="32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1pPr>
            <a:lvl2pPr marL="864000" lvl="1" indent="-324000">
              <a:spcBef>
                <a:spcPts val="0"/>
              </a:spcBef>
              <a:spcAft>
                <a:spcPts val="1134"/>
              </a:spcAft>
              <a:buSzPct val="75000"/>
              <a:buFont typeface="StarSymbol"/>
              <a:buChar char="–"/>
              <a:defRPr lang="en-GB" sz="28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2pPr>
            <a:lvl3pPr marL="1295999" lvl="2" indent="-288000">
              <a:spcBef>
                <a:spcPts val="0"/>
              </a:spcBef>
              <a:spcAft>
                <a:spcPts val="850"/>
              </a:spcAft>
              <a:buSzPct val="45000"/>
              <a:buFont typeface="StarSymbol"/>
              <a:buChar char="●"/>
              <a:defRPr lang="en-GB" sz="24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3pPr>
            <a:lvl4pPr marL="1728000" lvl="3" indent="-216000">
              <a:spcBef>
                <a:spcPts val="0"/>
              </a:spcBef>
              <a:spcAft>
                <a:spcPts val="567"/>
              </a:spcAft>
              <a:buSzPct val="75000"/>
              <a:buFont typeface="StarSymbol"/>
              <a:buChar char="–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4pPr>
            <a:lvl5pPr marL="2160000" lvl="4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5pPr>
            <a:lvl6pPr marL="2592000" lvl="5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6pPr>
            <a:lvl7pPr marL="3024000" lvl="6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7pPr>
            <a:lvl8pPr marL="3456000" lvl="7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8pPr>
            <a:lvl9pPr marL="3887999" lvl="8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9pPr>
          </a:lstStyle>
          <a:p>
            <a:pPr lvl="0"/>
            <a:r>
              <a:rPr lang="en-GB" dirty="0"/>
              <a:t>Creational</a:t>
            </a:r>
          </a:p>
          <a:p>
            <a:pPr lvl="1" rtl="0" hangingPunct="0"/>
            <a:r>
              <a:rPr lang="en-GB" dirty="0"/>
              <a:t>Factories</a:t>
            </a:r>
          </a:p>
          <a:p>
            <a:pPr lvl="2" rtl="0" hangingPunct="0"/>
            <a:r>
              <a:rPr lang="en-GB" dirty="0"/>
              <a:t>Encapsulate the knowledge of how to build different variations of a type</a:t>
            </a:r>
          </a:p>
          <a:p>
            <a:pPr lvl="1" rtl="0" hangingPunct="0"/>
            <a:r>
              <a:rPr lang="en-GB" dirty="0"/>
              <a:t>Builders</a:t>
            </a:r>
          </a:p>
          <a:p>
            <a:pPr lvl="2" rtl="0" hangingPunct="0"/>
            <a:r>
              <a:rPr lang="en-GB" dirty="0"/>
              <a:t>Encapsulate how to assemble families of related objects</a:t>
            </a:r>
          </a:p>
          <a:p>
            <a:pPr lvl="1" rtl="0" hangingPunct="0"/>
            <a:r>
              <a:rPr lang="en-GB" dirty="0"/>
              <a:t>Singleton</a:t>
            </a:r>
          </a:p>
          <a:p>
            <a:pPr lvl="2" rtl="0" hangingPunct="0"/>
            <a:r>
              <a:rPr lang="en-GB" dirty="0"/>
              <a:t>Manage the lifecycle of expensive or scarce resources</a:t>
            </a:r>
          </a:p>
          <a:p>
            <a:pPr lvl="3" rtl="0" hangingPunct="0"/>
            <a:r>
              <a:rPr lang="en-GB" dirty="0"/>
              <a:t>Doesn't need to be global shared state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0" y="301625"/>
            <a:ext cx="9072563" cy="1262063"/>
          </a:xfrm>
        </p:spPr>
        <p:txBody>
          <a:bodyPr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en-GB"/>
              <a:t>Practices: Design Patterns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647824" y="1763613"/>
            <a:ext cx="8870950" cy="5184576"/>
          </a:xfrm>
        </p:spPr>
        <p:txBody>
          <a:bodyPr>
            <a:normAutofit/>
          </a:bodyPr>
          <a:lstStyle>
            <a:defPPr marL="43200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None/>
              <a:defRPr lang="en-GB" sz="32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defPPr>
            <a:lvl1pPr marL="43200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Char char="●"/>
              <a:defRPr lang="en-GB" sz="32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1pPr>
            <a:lvl2pPr marL="864000" lvl="1" indent="-324000">
              <a:spcBef>
                <a:spcPts val="0"/>
              </a:spcBef>
              <a:spcAft>
                <a:spcPts val="1134"/>
              </a:spcAft>
              <a:buSzPct val="75000"/>
              <a:buFont typeface="StarSymbol"/>
              <a:buChar char="–"/>
              <a:defRPr lang="en-GB" sz="28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2pPr>
            <a:lvl3pPr marL="1295999" lvl="2" indent="-288000">
              <a:spcBef>
                <a:spcPts val="0"/>
              </a:spcBef>
              <a:spcAft>
                <a:spcPts val="850"/>
              </a:spcAft>
              <a:buSzPct val="45000"/>
              <a:buFont typeface="StarSymbol"/>
              <a:buChar char="●"/>
              <a:defRPr lang="en-GB" sz="24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3pPr>
            <a:lvl4pPr marL="1728000" lvl="3" indent="-216000">
              <a:spcBef>
                <a:spcPts val="0"/>
              </a:spcBef>
              <a:spcAft>
                <a:spcPts val="567"/>
              </a:spcAft>
              <a:buSzPct val="75000"/>
              <a:buFont typeface="StarSymbol"/>
              <a:buChar char="–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4pPr>
            <a:lvl5pPr marL="2160000" lvl="4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5pPr>
            <a:lvl6pPr marL="2592000" lvl="5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6pPr>
            <a:lvl7pPr marL="3024000" lvl="6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7pPr>
            <a:lvl8pPr marL="3456000" lvl="7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8pPr>
            <a:lvl9pPr marL="3887999" lvl="8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9pPr>
          </a:lstStyle>
          <a:p>
            <a:pPr lvl="0"/>
            <a:r>
              <a:rPr lang="en-GB" sz="2800" dirty="0"/>
              <a:t>Structural</a:t>
            </a:r>
          </a:p>
          <a:p>
            <a:pPr lvl="1" rtl="0" hangingPunct="0"/>
            <a:r>
              <a:rPr lang="en-GB" sz="2400" dirty="0"/>
              <a:t>Adaptor</a:t>
            </a:r>
          </a:p>
          <a:p>
            <a:pPr lvl="2" rtl="0" hangingPunct="0"/>
            <a:r>
              <a:rPr lang="en-GB" sz="2000" dirty="0"/>
              <a:t>Translate between different protocols (encapsulate the differences)</a:t>
            </a:r>
          </a:p>
          <a:p>
            <a:pPr lvl="1" rtl="0" hangingPunct="0"/>
            <a:r>
              <a:rPr lang="en-GB" sz="2400" dirty="0"/>
              <a:t>Facade</a:t>
            </a:r>
          </a:p>
          <a:p>
            <a:pPr lvl="2" rtl="0" hangingPunct="0"/>
            <a:r>
              <a:rPr lang="en-GB" sz="2000" dirty="0"/>
              <a:t>Hide a complex API behind a simpler one</a:t>
            </a:r>
          </a:p>
          <a:p>
            <a:pPr lvl="1" rtl="0" hangingPunct="0"/>
            <a:r>
              <a:rPr lang="en-GB" sz="2400" dirty="0"/>
              <a:t>Decorator</a:t>
            </a:r>
          </a:p>
          <a:p>
            <a:pPr lvl="2" rtl="0" hangingPunct="0"/>
            <a:r>
              <a:rPr lang="en-GB" sz="2000" dirty="0"/>
              <a:t>Wrap one object in another of the same type and add behaviour</a:t>
            </a:r>
          </a:p>
          <a:p>
            <a:pPr lvl="3" rtl="0" hangingPunct="0"/>
            <a:r>
              <a:rPr lang="en-GB" sz="1800" dirty="0"/>
              <a:t>Java IO libraries</a:t>
            </a:r>
          </a:p>
          <a:p>
            <a:pPr lvl="1" rtl="0" hangingPunct="0"/>
            <a:r>
              <a:rPr lang="en-GB" sz="2400" dirty="0"/>
              <a:t>Composite</a:t>
            </a:r>
          </a:p>
          <a:p>
            <a:pPr lvl="2" rtl="0" hangingPunct="0"/>
            <a:r>
              <a:rPr lang="en-GB" sz="2000" dirty="0"/>
              <a:t>Homogeneous tree structures e.g. Files/Directories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0" y="301625"/>
            <a:ext cx="9072563" cy="1262063"/>
          </a:xfrm>
        </p:spPr>
        <p:txBody>
          <a:bodyPr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en-GB"/>
              <a:t>Foundation Concepts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0" y="1768475"/>
            <a:ext cx="4329113" cy="2090738"/>
          </a:xfrm>
        </p:spPr>
        <p:txBody>
          <a:bodyPr/>
          <a:lstStyle>
            <a:defPPr marL="43200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None/>
              <a:defRPr lang="en-GB" sz="32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defPPr>
            <a:lvl1pPr marL="43200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Char char="●"/>
              <a:defRPr lang="en-GB" sz="32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1pPr>
            <a:lvl2pPr marL="864000" lvl="1" indent="-324000">
              <a:spcBef>
                <a:spcPts val="0"/>
              </a:spcBef>
              <a:spcAft>
                <a:spcPts val="1134"/>
              </a:spcAft>
              <a:buSzPct val="75000"/>
              <a:buFont typeface="StarSymbol"/>
              <a:buChar char="–"/>
              <a:defRPr lang="en-GB" sz="28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2pPr>
            <a:lvl3pPr marL="1295999" lvl="2" indent="-288000">
              <a:spcBef>
                <a:spcPts val="0"/>
              </a:spcBef>
              <a:spcAft>
                <a:spcPts val="850"/>
              </a:spcAft>
              <a:buSzPct val="45000"/>
              <a:buFont typeface="StarSymbol"/>
              <a:buChar char="●"/>
              <a:defRPr lang="en-GB" sz="24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3pPr>
            <a:lvl4pPr marL="1728000" lvl="3" indent="-216000">
              <a:spcBef>
                <a:spcPts val="0"/>
              </a:spcBef>
              <a:spcAft>
                <a:spcPts val="567"/>
              </a:spcAft>
              <a:buSzPct val="75000"/>
              <a:buFont typeface="StarSymbol"/>
              <a:buChar char="–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4pPr>
            <a:lvl5pPr marL="2160000" lvl="4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5pPr>
            <a:lvl6pPr marL="2592000" lvl="5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6pPr>
            <a:lvl7pPr marL="3024000" lvl="6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7pPr>
            <a:lvl8pPr marL="3456000" lvl="7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8pPr>
            <a:lvl9pPr marL="3887999" lvl="8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9pPr>
          </a:lstStyle>
          <a:p>
            <a:pPr lvl="0">
              <a:buNone/>
            </a:pPr>
            <a:r>
              <a:rPr lang="en-GB" sz="4800"/>
              <a:t>Encapsulation</a:t>
            </a:r>
          </a:p>
        </p:txBody>
      </p:sp>
      <p:sp>
        <p:nvSpPr>
          <p:cNvPr id="11" name="Text Placeholder 10"/>
          <p:cNvSpPr txBox="1">
            <a:spLocks noGrp="1"/>
          </p:cNvSpPr>
          <p:nvPr>
            <p:ph type="body" idx="4294967295"/>
          </p:nvPr>
        </p:nvSpPr>
        <p:spPr>
          <a:xfrm>
            <a:off x="5751513" y="1768475"/>
            <a:ext cx="4329112" cy="2767013"/>
          </a:xfrm>
        </p:spPr>
        <p:txBody>
          <a:bodyPr>
            <a:normAutofit lnSpcReduction="10000"/>
          </a:bodyPr>
          <a:lstStyle>
            <a:defPPr marL="43200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None/>
              <a:defRPr lang="en-GB" sz="32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defPPr>
            <a:lvl1pPr marL="43200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Char char="●"/>
              <a:defRPr lang="en-GB" sz="32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1pPr>
            <a:lvl2pPr marL="864000" lvl="1" indent="-324000">
              <a:spcBef>
                <a:spcPts val="0"/>
              </a:spcBef>
              <a:spcAft>
                <a:spcPts val="1134"/>
              </a:spcAft>
              <a:buSzPct val="75000"/>
              <a:buFont typeface="StarSymbol"/>
              <a:buChar char="–"/>
              <a:defRPr lang="en-GB" sz="28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2pPr>
            <a:lvl3pPr marL="1295999" lvl="2" indent="-288000">
              <a:spcBef>
                <a:spcPts val="0"/>
              </a:spcBef>
              <a:spcAft>
                <a:spcPts val="850"/>
              </a:spcAft>
              <a:buSzPct val="45000"/>
              <a:buFont typeface="StarSymbol"/>
              <a:buChar char="●"/>
              <a:defRPr lang="en-GB" sz="24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3pPr>
            <a:lvl4pPr marL="1728000" lvl="3" indent="-216000">
              <a:spcBef>
                <a:spcPts val="0"/>
              </a:spcBef>
              <a:spcAft>
                <a:spcPts val="567"/>
              </a:spcAft>
              <a:buSzPct val="75000"/>
              <a:buFont typeface="StarSymbol"/>
              <a:buChar char="–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4pPr>
            <a:lvl5pPr marL="2160000" lvl="4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5pPr>
            <a:lvl6pPr marL="2592000" lvl="5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6pPr>
            <a:lvl7pPr marL="3024000" lvl="6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7pPr>
            <a:lvl8pPr marL="3456000" lvl="7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8pPr>
            <a:lvl9pPr marL="3887999" lvl="8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9pPr>
          </a:lstStyle>
          <a:p>
            <a:pPr lvl="0"/>
            <a:r>
              <a:rPr lang="en-GB" sz="2800" dirty="0"/>
              <a:t>State and Operations together</a:t>
            </a:r>
          </a:p>
          <a:p>
            <a:pPr lvl="0"/>
            <a:r>
              <a:rPr lang="en-GB" sz="2800" dirty="0"/>
              <a:t>Messages go in</a:t>
            </a:r>
          </a:p>
          <a:p>
            <a:pPr lvl="0"/>
            <a:r>
              <a:rPr lang="en-GB" sz="2800" dirty="0"/>
              <a:t>Messages come out</a:t>
            </a:r>
          </a:p>
          <a:p>
            <a:pPr lvl="0"/>
            <a:r>
              <a:rPr lang="en-GB" sz="2800" dirty="0"/>
              <a:t>How does it work?</a:t>
            </a:r>
          </a:p>
        </p:txBody>
      </p:sp>
      <p:sp>
        <p:nvSpPr>
          <p:cNvPr id="4" name="Freeform 3"/>
          <p:cNvSpPr/>
          <p:nvPr/>
        </p:nvSpPr>
        <p:spPr>
          <a:xfrm>
            <a:off x="1612800" y="4104000"/>
            <a:ext cx="1843199" cy="1728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94BD5E"/>
          </a:solidFill>
          <a:ln w="0">
            <a:solidFill>
              <a:srgbClr val="808080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>
              <a:ln>
                <a:noFill/>
              </a:ln>
              <a:latin typeface="Arial" pitchFamily="18"/>
              <a:ea typeface="WenQuanYi Micro Hei" pitchFamily="2"/>
              <a:cs typeface="Lohit Hindi" pitchFamily="2"/>
            </a:endParaRPr>
          </a:p>
        </p:txBody>
      </p:sp>
      <p:sp>
        <p:nvSpPr>
          <p:cNvPr id="5" name="Freeform 4"/>
          <p:cNvSpPr/>
          <p:nvPr/>
        </p:nvSpPr>
        <p:spPr>
          <a:xfrm>
            <a:off x="2645640" y="5093640"/>
            <a:ext cx="450359" cy="450359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00AE00"/>
          </a:solidFill>
          <a:ln w="0">
            <a:solidFill>
              <a:srgbClr val="808080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>
              <a:ln>
                <a:noFill/>
              </a:ln>
              <a:latin typeface="Arial" pitchFamily="18"/>
              <a:ea typeface="WenQuanYi Micro Hei" pitchFamily="2"/>
              <a:cs typeface="Lohit Hindi" pitchFamily="2"/>
            </a:endParaRPr>
          </a:p>
        </p:txBody>
      </p:sp>
      <p:cxnSp>
        <p:nvCxnSpPr>
          <p:cNvPr id="6" name="Straight Arrow Connector 5"/>
          <p:cNvCxnSpPr>
            <a:endCxn id="4" idx="11"/>
          </p:cNvCxnSpPr>
          <p:nvPr/>
        </p:nvCxnSpPr>
        <p:spPr>
          <a:xfrm flipH="1">
            <a:off x="3186360" y="4076640"/>
            <a:ext cx="347400" cy="280440"/>
          </a:xfrm>
          <a:prstGeom prst="straightConnector1">
            <a:avLst/>
          </a:prstGeom>
          <a:noFill/>
          <a:ln w="72000">
            <a:solidFill>
              <a:srgbClr val="008000"/>
            </a:solidFill>
            <a:prstDash val="solid"/>
            <a:tailEnd type="arrow"/>
          </a:ln>
        </p:spPr>
      </p:cxnSp>
      <p:cxnSp>
        <p:nvCxnSpPr>
          <p:cNvPr id="7" name="Straight Arrow Connector 6"/>
          <p:cNvCxnSpPr>
            <a:endCxn id="4" idx="4"/>
          </p:cNvCxnSpPr>
          <p:nvPr/>
        </p:nvCxnSpPr>
        <p:spPr>
          <a:xfrm>
            <a:off x="2533680" y="3695400"/>
            <a:ext cx="720" cy="408600"/>
          </a:xfrm>
          <a:prstGeom prst="straightConnector1">
            <a:avLst/>
          </a:prstGeom>
          <a:noFill/>
          <a:ln w="72000">
            <a:solidFill>
              <a:srgbClr val="008000"/>
            </a:solidFill>
            <a:prstDash val="solid"/>
            <a:tailEnd type="arrow"/>
          </a:ln>
        </p:spPr>
      </p:cxnSp>
      <p:cxnSp>
        <p:nvCxnSpPr>
          <p:cNvPr id="8" name="Straight Arrow Connector 7"/>
          <p:cNvCxnSpPr>
            <a:endCxn id="4" idx="8"/>
          </p:cNvCxnSpPr>
          <p:nvPr/>
        </p:nvCxnSpPr>
        <p:spPr>
          <a:xfrm flipV="1">
            <a:off x="2505240" y="5832000"/>
            <a:ext cx="29160" cy="454319"/>
          </a:xfrm>
          <a:prstGeom prst="straightConnector1">
            <a:avLst/>
          </a:prstGeom>
          <a:noFill/>
          <a:ln w="72000">
            <a:solidFill>
              <a:srgbClr val="008000"/>
            </a:solidFill>
            <a:prstDash val="solid"/>
            <a:tailEnd type="arrow"/>
          </a:ln>
        </p:spPr>
      </p:cxnSp>
      <p:cxnSp>
        <p:nvCxnSpPr>
          <p:cNvPr id="9" name="Straight Arrow Connector 8"/>
          <p:cNvCxnSpPr>
            <a:stCxn id="4" idx="9"/>
          </p:cNvCxnSpPr>
          <p:nvPr/>
        </p:nvCxnSpPr>
        <p:spPr>
          <a:xfrm>
            <a:off x="3186360" y="5578920"/>
            <a:ext cx="414000" cy="450359"/>
          </a:xfrm>
          <a:prstGeom prst="straightConnector1">
            <a:avLst/>
          </a:prstGeom>
          <a:noFill/>
          <a:ln w="72000">
            <a:solidFill>
              <a:srgbClr val="FF6633"/>
            </a:solidFill>
            <a:prstDash val="solid"/>
            <a:tailEnd type="arrow"/>
          </a:ln>
        </p:spPr>
      </p:cxnSp>
      <p:cxnSp>
        <p:nvCxnSpPr>
          <p:cNvPr id="10" name="Straight Arrow Connector 9"/>
          <p:cNvCxnSpPr>
            <a:stCxn id="4" idx="6"/>
          </p:cNvCxnSpPr>
          <p:nvPr/>
        </p:nvCxnSpPr>
        <p:spPr>
          <a:xfrm flipH="1">
            <a:off x="876239" y="4968000"/>
            <a:ext cx="736561" cy="42120"/>
          </a:xfrm>
          <a:prstGeom prst="straightConnector1">
            <a:avLst/>
          </a:prstGeom>
          <a:noFill/>
          <a:ln w="72000">
            <a:solidFill>
              <a:srgbClr val="FF6633"/>
            </a:solidFill>
            <a:prstDash val="solid"/>
            <a:tailEnd type="arrow"/>
          </a:ln>
        </p:spPr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4680000" y="4370040"/>
            <a:ext cx="2381039" cy="20379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7272000" y="4392000"/>
            <a:ext cx="2304000" cy="19576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0" y="301625"/>
            <a:ext cx="9072563" cy="1262063"/>
          </a:xfrm>
        </p:spPr>
        <p:txBody>
          <a:bodyPr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en-GB"/>
              <a:t>Practices: Design Patterns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503808" y="1763613"/>
            <a:ext cx="8870950" cy="5040560"/>
          </a:xfrm>
        </p:spPr>
        <p:txBody>
          <a:bodyPr>
            <a:normAutofit lnSpcReduction="10000"/>
          </a:bodyPr>
          <a:lstStyle>
            <a:defPPr marL="43200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None/>
              <a:defRPr lang="en-GB" sz="32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defPPr>
            <a:lvl1pPr marL="43200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Char char="●"/>
              <a:defRPr lang="en-GB" sz="32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1pPr>
            <a:lvl2pPr marL="864000" lvl="1" indent="-324000">
              <a:spcBef>
                <a:spcPts val="0"/>
              </a:spcBef>
              <a:spcAft>
                <a:spcPts val="1134"/>
              </a:spcAft>
              <a:buSzPct val="75000"/>
              <a:buFont typeface="StarSymbol"/>
              <a:buChar char="–"/>
              <a:defRPr lang="en-GB" sz="28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2pPr>
            <a:lvl3pPr marL="1295999" lvl="2" indent="-288000">
              <a:spcBef>
                <a:spcPts val="0"/>
              </a:spcBef>
              <a:spcAft>
                <a:spcPts val="850"/>
              </a:spcAft>
              <a:buSzPct val="45000"/>
              <a:buFont typeface="StarSymbol"/>
              <a:buChar char="●"/>
              <a:defRPr lang="en-GB" sz="24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3pPr>
            <a:lvl4pPr marL="1728000" lvl="3" indent="-216000">
              <a:spcBef>
                <a:spcPts val="0"/>
              </a:spcBef>
              <a:spcAft>
                <a:spcPts val="567"/>
              </a:spcAft>
              <a:buSzPct val="75000"/>
              <a:buFont typeface="StarSymbol"/>
              <a:buChar char="–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4pPr>
            <a:lvl5pPr marL="2160000" lvl="4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5pPr>
            <a:lvl6pPr marL="2592000" lvl="5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6pPr>
            <a:lvl7pPr marL="3024000" lvl="6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7pPr>
            <a:lvl8pPr marL="3456000" lvl="7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8pPr>
            <a:lvl9pPr marL="3887999" lvl="8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9pPr>
          </a:lstStyle>
          <a:p>
            <a:pPr lvl="0"/>
            <a:r>
              <a:rPr lang="en-GB" dirty="0"/>
              <a:t>Behavioural</a:t>
            </a:r>
          </a:p>
          <a:p>
            <a:pPr lvl="1" rtl="0" hangingPunct="0"/>
            <a:r>
              <a:rPr lang="en-GB" dirty="0"/>
              <a:t>State</a:t>
            </a:r>
          </a:p>
          <a:p>
            <a:pPr lvl="2" rtl="0" hangingPunct="0"/>
            <a:r>
              <a:rPr lang="en-GB" dirty="0"/>
              <a:t>Encapsulate differences in behaviour into objects</a:t>
            </a:r>
          </a:p>
          <a:p>
            <a:pPr lvl="3" rtl="0" hangingPunct="0"/>
            <a:r>
              <a:rPr lang="en-GB" dirty="0"/>
              <a:t>Common refactoring for big conditional </a:t>
            </a:r>
            <a:r>
              <a:rPr lang="en-GB" dirty="0" smtClean="0"/>
              <a:t>blocks</a:t>
            </a:r>
          </a:p>
          <a:p>
            <a:pPr lvl="3" rtl="0" hangingPunct="0"/>
            <a:r>
              <a:rPr lang="en-GB" dirty="0" smtClean="0"/>
              <a:t>Runtime re-composition</a:t>
            </a:r>
            <a:endParaRPr lang="en-GB" dirty="0"/>
          </a:p>
          <a:p>
            <a:pPr lvl="1" rtl="0" hangingPunct="0"/>
            <a:r>
              <a:rPr lang="en-GB" dirty="0"/>
              <a:t>Strategy</a:t>
            </a:r>
          </a:p>
          <a:p>
            <a:pPr lvl="2" rtl="0" hangingPunct="0"/>
            <a:r>
              <a:rPr lang="en-GB" dirty="0"/>
              <a:t>Encapsulate different </a:t>
            </a:r>
            <a:r>
              <a:rPr lang="en-GB" dirty="0" smtClean="0"/>
              <a:t>algorithms</a:t>
            </a:r>
          </a:p>
          <a:p>
            <a:pPr lvl="2" rtl="0" hangingPunct="0"/>
            <a:r>
              <a:rPr lang="en-GB" dirty="0" smtClean="0"/>
              <a:t>Composition</a:t>
            </a:r>
            <a:endParaRPr lang="en-GB" dirty="0"/>
          </a:p>
          <a:p>
            <a:pPr lvl="1" rtl="0" hangingPunct="0"/>
            <a:r>
              <a:rPr lang="en-GB" dirty="0"/>
              <a:t>Iterator</a:t>
            </a:r>
          </a:p>
          <a:p>
            <a:pPr lvl="2" rtl="0" hangingPunct="0"/>
            <a:r>
              <a:rPr lang="en-GB" dirty="0"/>
              <a:t>Encapsulate how to traverse a structure</a:t>
            </a:r>
          </a:p>
          <a:p>
            <a:pPr lvl="3" rtl="0" hangingPunct="0"/>
            <a:r>
              <a:rPr lang="en-GB" dirty="0"/>
              <a:t>Built in to most languages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0" y="301625"/>
            <a:ext cx="9072563" cy="1262063"/>
          </a:xfrm>
        </p:spPr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en-GB"/>
              <a:t>Practices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575816" y="1763613"/>
            <a:ext cx="8870950" cy="5328592"/>
          </a:xfrm>
        </p:spPr>
        <p:txBody>
          <a:bodyPr/>
          <a:lstStyle>
            <a:defPPr marL="43200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None/>
              <a:defRPr lang="en-GB" sz="32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defPPr>
            <a:lvl1pPr marL="43200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Char char="●"/>
              <a:defRPr lang="en-GB" sz="32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1pPr>
            <a:lvl2pPr marL="864000" lvl="1" indent="-324000">
              <a:spcBef>
                <a:spcPts val="0"/>
              </a:spcBef>
              <a:spcAft>
                <a:spcPts val="1134"/>
              </a:spcAft>
              <a:buSzPct val="75000"/>
              <a:buFont typeface="StarSymbol"/>
              <a:buChar char="–"/>
              <a:defRPr lang="en-GB" sz="28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2pPr>
            <a:lvl3pPr marL="1295999" lvl="2" indent="-288000">
              <a:spcBef>
                <a:spcPts val="0"/>
              </a:spcBef>
              <a:spcAft>
                <a:spcPts val="850"/>
              </a:spcAft>
              <a:buSzPct val="45000"/>
              <a:buFont typeface="StarSymbol"/>
              <a:buChar char="●"/>
              <a:defRPr lang="en-GB" sz="24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3pPr>
            <a:lvl4pPr marL="1728000" lvl="3" indent="-216000">
              <a:spcBef>
                <a:spcPts val="0"/>
              </a:spcBef>
              <a:spcAft>
                <a:spcPts val="567"/>
              </a:spcAft>
              <a:buSzPct val="75000"/>
              <a:buFont typeface="StarSymbol"/>
              <a:buChar char="–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4pPr>
            <a:lvl5pPr marL="2160000" lvl="4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5pPr>
            <a:lvl6pPr marL="2592000" lvl="5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6pPr>
            <a:lvl7pPr marL="3024000" lvl="6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7pPr>
            <a:lvl8pPr marL="3456000" lvl="7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8pPr>
            <a:lvl9pPr marL="3887999" lvl="8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9pPr>
          </a:lstStyle>
          <a:p>
            <a:pPr lvl="0"/>
            <a:r>
              <a:rPr lang="en-GB" dirty="0"/>
              <a:t>Domain Driven </a:t>
            </a:r>
            <a:r>
              <a:rPr lang="en-GB" dirty="0" smtClean="0"/>
              <a:t>Design (Eric Evans)</a:t>
            </a:r>
            <a:endParaRPr lang="en-GB" dirty="0"/>
          </a:p>
          <a:p>
            <a:pPr lvl="1" rtl="0" hangingPunct="0"/>
            <a:r>
              <a:rPr lang="en-GB" dirty="0"/>
              <a:t>Entities</a:t>
            </a:r>
          </a:p>
          <a:p>
            <a:pPr lvl="2" rtl="0" hangingPunct="0"/>
            <a:r>
              <a:rPr lang="en-GB" dirty="0"/>
              <a:t>Concepts from the problem domain</a:t>
            </a:r>
          </a:p>
          <a:p>
            <a:pPr lvl="2" rtl="0" hangingPunct="0"/>
            <a:r>
              <a:rPr lang="en-GB" dirty="0"/>
              <a:t>Data and behaviour</a:t>
            </a:r>
          </a:p>
          <a:p>
            <a:pPr lvl="1" rtl="0" hangingPunct="0"/>
            <a:r>
              <a:rPr lang="en-GB" dirty="0" smtClean="0"/>
              <a:t>Services</a:t>
            </a:r>
            <a:endParaRPr lang="en-GB" dirty="0"/>
          </a:p>
          <a:p>
            <a:pPr lvl="2" rtl="0" hangingPunct="0"/>
            <a:r>
              <a:rPr lang="en-GB" dirty="0"/>
              <a:t>Logic which doesn't belong to an entity</a:t>
            </a:r>
          </a:p>
          <a:p>
            <a:pPr lvl="1" rtl="0" hangingPunct="0"/>
            <a:r>
              <a:rPr lang="en-GB" dirty="0"/>
              <a:t>Value Objects</a:t>
            </a:r>
          </a:p>
          <a:p>
            <a:pPr lvl="2" rtl="0" hangingPunct="0"/>
            <a:r>
              <a:rPr lang="en-GB" dirty="0"/>
              <a:t>Immutable containers for data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1563" y="2267669"/>
            <a:ext cx="2599126" cy="34360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0" lvl="0" indent="0"/>
            <a:r>
              <a:rPr lang="en-GB" dirty="0" smtClean="0"/>
              <a:t>Exercise 5: Group Therapy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What is the worst / most-interesting violation of OO principles</a:t>
            </a:r>
            <a:r>
              <a:rPr lang="en-GB" baseline="0" dirty="0" smtClean="0"/>
              <a:t> you’ve come across?</a:t>
            </a:r>
          </a:p>
          <a:p>
            <a:pPr lvl="1"/>
            <a:r>
              <a:rPr lang="en-GB" baseline="0" dirty="0" smtClean="0"/>
              <a:t>Phrase in terms of coupling/cohesion/SOLID etc.</a:t>
            </a:r>
          </a:p>
          <a:p>
            <a:endParaRPr lang="en-GB" baseline="0" dirty="0" smtClean="0"/>
          </a:p>
          <a:p>
            <a:r>
              <a:rPr lang="en-GB" baseline="0" dirty="0" smtClean="0"/>
              <a:t>What did / would you do to fix it?</a:t>
            </a:r>
          </a:p>
          <a:p>
            <a:pPr lvl="1"/>
            <a:r>
              <a:rPr lang="en-GB" baseline="0" dirty="0" smtClean="0"/>
              <a:t>Why is that better?</a:t>
            </a:r>
            <a:endParaRPr lang="en-GB" dirty="0" smtClean="0"/>
          </a:p>
          <a:p>
            <a:pPr marL="0" indent="0">
              <a:buNone/>
            </a:pPr>
            <a:endParaRPr lang="en-GB" dirty="0" smtClean="0"/>
          </a:p>
          <a:p>
            <a:pPr marL="0" indent="0">
              <a:buNone/>
            </a:pPr>
            <a:r>
              <a:rPr lang="en-GB" dirty="0" smtClean="0"/>
              <a:t>[5 minutes]</a:t>
            </a:r>
            <a:endParaRPr lang="en-GB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0" y="301625"/>
            <a:ext cx="9072563" cy="1262063"/>
          </a:xfrm>
        </p:spPr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en-GB"/>
              <a:t>Closing Thoughts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575816" y="1763613"/>
            <a:ext cx="8870950" cy="5256584"/>
          </a:xfrm>
        </p:spPr>
        <p:txBody>
          <a:bodyPr>
            <a:normAutofit/>
          </a:bodyPr>
          <a:lstStyle>
            <a:defPPr marL="43200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None/>
              <a:defRPr lang="en-GB" sz="32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defPPr>
            <a:lvl1pPr marL="43200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Char char="●"/>
              <a:defRPr lang="en-GB" sz="32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1pPr>
            <a:lvl2pPr marL="864000" lvl="1" indent="-324000">
              <a:spcBef>
                <a:spcPts val="0"/>
              </a:spcBef>
              <a:spcAft>
                <a:spcPts val="1134"/>
              </a:spcAft>
              <a:buSzPct val="75000"/>
              <a:buFont typeface="StarSymbol"/>
              <a:buChar char="–"/>
              <a:defRPr lang="en-GB" sz="28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2pPr>
            <a:lvl3pPr marL="1295999" lvl="2" indent="-288000">
              <a:spcBef>
                <a:spcPts val="0"/>
              </a:spcBef>
              <a:spcAft>
                <a:spcPts val="850"/>
              </a:spcAft>
              <a:buSzPct val="45000"/>
              <a:buFont typeface="StarSymbol"/>
              <a:buChar char="●"/>
              <a:defRPr lang="en-GB" sz="24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3pPr>
            <a:lvl4pPr marL="1728000" lvl="3" indent="-216000">
              <a:spcBef>
                <a:spcPts val="0"/>
              </a:spcBef>
              <a:spcAft>
                <a:spcPts val="567"/>
              </a:spcAft>
              <a:buSzPct val="75000"/>
              <a:buFont typeface="StarSymbol"/>
              <a:buChar char="–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4pPr>
            <a:lvl5pPr marL="2160000" lvl="4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5pPr>
            <a:lvl6pPr marL="2592000" lvl="5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6pPr>
            <a:lvl7pPr marL="3024000" lvl="6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7pPr>
            <a:lvl8pPr marL="3456000" lvl="7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8pPr>
            <a:lvl9pPr marL="3887999" lvl="8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9pPr>
          </a:lstStyle>
          <a:p>
            <a:pPr lvl="0">
              <a:spcAft>
                <a:spcPts val="600"/>
              </a:spcAft>
            </a:pPr>
            <a:r>
              <a:rPr lang="en-GB" dirty="0"/>
              <a:t>It will never be perfect</a:t>
            </a:r>
          </a:p>
          <a:p>
            <a:pPr lvl="1" rtl="0" hangingPunct="0">
              <a:spcAft>
                <a:spcPts val="600"/>
              </a:spcAft>
            </a:pPr>
            <a:r>
              <a:rPr lang="en-GB" dirty="0"/>
              <a:t>The key to good design is knowing when to stop</a:t>
            </a:r>
          </a:p>
          <a:p>
            <a:pPr lvl="1" rtl="0" hangingPunct="0">
              <a:spcAft>
                <a:spcPts val="600"/>
              </a:spcAft>
            </a:pPr>
            <a:r>
              <a:rPr lang="en-GB" dirty="0"/>
              <a:t>Protect yourself with Tests</a:t>
            </a:r>
          </a:p>
          <a:p>
            <a:pPr lvl="2" rtl="0" hangingPunct="0">
              <a:spcAft>
                <a:spcPts val="600"/>
              </a:spcAft>
            </a:pPr>
            <a:r>
              <a:rPr lang="en-GB" dirty="0"/>
              <a:t>Accept change</a:t>
            </a:r>
          </a:p>
          <a:p>
            <a:pPr lvl="0">
              <a:spcAft>
                <a:spcPts val="600"/>
              </a:spcAft>
            </a:pPr>
            <a:r>
              <a:rPr lang="en-GB" dirty="0"/>
              <a:t>Principles apply at different scales</a:t>
            </a:r>
          </a:p>
          <a:p>
            <a:pPr lvl="1" rtl="0" hangingPunct="0">
              <a:spcAft>
                <a:spcPts val="600"/>
              </a:spcAft>
            </a:pPr>
            <a:r>
              <a:rPr lang="en-GB" dirty="0"/>
              <a:t>As below, so above</a:t>
            </a:r>
          </a:p>
          <a:p>
            <a:pPr lvl="1" rtl="0" hangingPunct="0">
              <a:spcAft>
                <a:spcPts val="600"/>
              </a:spcAft>
            </a:pPr>
            <a:r>
              <a:rPr lang="en-GB" dirty="0"/>
              <a:t>Intra-module</a:t>
            </a:r>
          </a:p>
          <a:p>
            <a:pPr lvl="1" rtl="0" hangingPunct="0">
              <a:spcAft>
                <a:spcPts val="600"/>
              </a:spcAft>
            </a:pPr>
            <a:r>
              <a:rPr lang="en-GB" dirty="0"/>
              <a:t>Inter-module/Intra-system</a:t>
            </a:r>
          </a:p>
          <a:p>
            <a:pPr lvl="1" rtl="0" hangingPunct="0">
              <a:spcAft>
                <a:spcPts val="600"/>
              </a:spcAft>
            </a:pPr>
            <a:r>
              <a:rPr lang="en-GB" dirty="0"/>
              <a:t>Inter-System</a:t>
            </a:r>
          </a:p>
          <a:p>
            <a:pPr lvl="1" rtl="0" hangingPunct="0">
              <a:spcAft>
                <a:spcPts val="600"/>
              </a:spcAft>
            </a:pPr>
            <a:r>
              <a:rPr lang="en-GB" dirty="0"/>
              <a:t>B2B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0" y="301625"/>
            <a:ext cx="9072563" cy="1262063"/>
          </a:xfrm>
        </p:spPr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en-GB"/>
              <a:t>Closing Thoughts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863848" y="1763613"/>
            <a:ext cx="8640960" cy="5112568"/>
          </a:xfrm>
        </p:spPr>
        <p:txBody>
          <a:bodyPr>
            <a:normAutofit lnSpcReduction="10000"/>
          </a:bodyPr>
          <a:lstStyle>
            <a:defPPr marL="43200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None/>
              <a:defRPr lang="en-GB" sz="32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defPPr>
            <a:lvl1pPr marL="43200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Char char="●"/>
              <a:defRPr lang="en-GB" sz="32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1pPr>
            <a:lvl2pPr marL="864000" lvl="1" indent="-324000">
              <a:spcBef>
                <a:spcPts val="0"/>
              </a:spcBef>
              <a:spcAft>
                <a:spcPts val="1134"/>
              </a:spcAft>
              <a:buSzPct val="75000"/>
              <a:buFont typeface="StarSymbol"/>
              <a:buChar char="–"/>
              <a:defRPr lang="en-GB" sz="28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2pPr>
            <a:lvl3pPr marL="1295999" lvl="2" indent="-288000">
              <a:spcBef>
                <a:spcPts val="0"/>
              </a:spcBef>
              <a:spcAft>
                <a:spcPts val="850"/>
              </a:spcAft>
              <a:buSzPct val="45000"/>
              <a:buFont typeface="StarSymbol"/>
              <a:buChar char="●"/>
              <a:defRPr lang="en-GB" sz="24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3pPr>
            <a:lvl4pPr marL="1728000" lvl="3" indent="-216000">
              <a:spcBef>
                <a:spcPts val="0"/>
              </a:spcBef>
              <a:spcAft>
                <a:spcPts val="567"/>
              </a:spcAft>
              <a:buSzPct val="75000"/>
              <a:buFont typeface="StarSymbol"/>
              <a:buChar char="–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4pPr>
            <a:lvl5pPr marL="2160000" lvl="4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5pPr>
            <a:lvl6pPr marL="2592000" lvl="5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6pPr>
            <a:lvl7pPr marL="3024000" lvl="6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7pPr>
            <a:lvl8pPr marL="3456000" lvl="7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8pPr>
            <a:lvl9pPr marL="3887999" lvl="8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9pPr>
          </a:lstStyle>
          <a:p>
            <a:pPr lvl="0"/>
            <a:r>
              <a:rPr lang="en-GB" dirty="0"/>
              <a:t>Do the right thing</a:t>
            </a:r>
          </a:p>
          <a:p>
            <a:pPr lvl="1" rtl="0" hangingPunct="0"/>
            <a:r>
              <a:rPr lang="en-GB" dirty="0" smtClean="0"/>
              <a:t>YAGNI (least complexity)</a:t>
            </a:r>
            <a:endParaRPr lang="en-GB" dirty="0"/>
          </a:p>
          <a:p>
            <a:pPr lvl="1" rtl="0" hangingPunct="0"/>
            <a:r>
              <a:rPr lang="en-GB" dirty="0"/>
              <a:t>Make it Work</a:t>
            </a:r>
          </a:p>
          <a:p>
            <a:pPr lvl="1" rtl="0" hangingPunct="0"/>
            <a:r>
              <a:rPr lang="en-GB" dirty="0"/>
              <a:t>Make it Right</a:t>
            </a:r>
          </a:p>
          <a:p>
            <a:pPr lvl="1" rtl="0" hangingPunct="0"/>
            <a:r>
              <a:rPr lang="en-GB" dirty="0"/>
              <a:t>Make it Fast</a:t>
            </a:r>
          </a:p>
          <a:p>
            <a:pPr lvl="1" rtl="0" hangingPunct="0"/>
            <a:r>
              <a:rPr lang="en-GB" dirty="0"/>
              <a:t>DRY</a:t>
            </a:r>
          </a:p>
          <a:p>
            <a:pPr lvl="1" rtl="0" hangingPunct="0"/>
            <a:r>
              <a:rPr lang="en-GB" dirty="0"/>
              <a:t>Single Responsibility Principle</a:t>
            </a:r>
          </a:p>
          <a:p>
            <a:pPr lvl="0"/>
            <a:r>
              <a:rPr lang="en-GB" dirty="0"/>
              <a:t>Seek feedback</a:t>
            </a:r>
          </a:p>
          <a:p>
            <a:pPr lvl="0"/>
            <a:r>
              <a:rPr lang="en-GB" dirty="0"/>
              <a:t>Keep Learning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0" y="301625"/>
            <a:ext cx="9072563" cy="1262063"/>
          </a:xfrm>
        </p:spPr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en-GB"/>
              <a:t>The Golden Rule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575816" y="1763613"/>
            <a:ext cx="8870950" cy="4384675"/>
          </a:xfrm>
        </p:spPr>
        <p:txBody>
          <a:bodyPr/>
          <a:lstStyle>
            <a:defPPr marL="43200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None/>
              <a:defRPr lang="en-GB" sz="32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defPPr>
            <a:lvl1pPr marL="43200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Char char="●"/>
              <a:defRPr lang="en-GB" sz="32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1pPr>
            <a:lvl2pPr marL="864000" lvl="1" indent="-324000">
              <a:spcBef>
                <a:spcPts val="0"/>
              </a:spcBef>
              <a:spcAft>
                <a:spcPts val="1134"/>
              </a:spcAft>
              <a:buSzPct val="75000"/>
              <a:buFont typeface="StarSymbol"/>
              <a:buChar char="–"/>
              <a:defRPr lang="en-GB" sz="28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2pPr>
            <a:lvl3pPr marL="1295999" lvl="2" indent="-288000">
              <a:spcBef>
                <a:spcPts val="0"/>
              </a:spcBef>
              <a:spcAft>
                <a:spcPts val="850"/>
              </a:spcAft>
              <a:buSzPct val="45000"/>
              <a:buFont typeface="StarSymbol"/>
              <a:buChar char="●"/>
              <a:defRPr lang="en-GB" sz="24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3pPr>
            <a:lvl4pPr marL="1728000" lvl="3" indent="-216000">
              <a:spcBef>
                <a:spcPts val="0"/>
              </a:spcBef>
              <a:spcAft>
                <a:spcPts val="567"/>
              </a:spcAft>
              <a:buSzPct val="75000"/>
              <a:buFont typeface="StarSymbol"/>
              <a:buChar char="–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4pPr>
            <a:lvl5pPr marL="2160000" lvl="4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5pPr>
            <a:lvl6pPr marL="2592000" lvl="5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6pPr>
            <a:lvl7pPr marL="3024000" lvl="6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7pPr>
            <a:lvl8pPr marL="3456000" lvl="7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8pPr>
            <a:lvl9pPr marL="3887999" lvl="8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9pPr>
          </a:lstStyle>
          <a:p>
            <a:pPr lvl="0">
              <a:buNone/>
            </a:pPr>
            <a:endParaRPr lang="en-GB" dirty="0"/>
          </a:p>
          <a:p>
            <a:pPr lvl="0">
              <a:buNone/>
            </a:pPr>
            <a:endParaRPr lang="en-GB" dirty="0"/>
          </a:p>
          <a:p>
            <a:pPr lvl="0">
              <a:buNone/>
            </a:pPr>
            <a:r>
              <a:rPr lang="en-GB" dirty="0" smtClean="0"/>
              <a:t>“Always </a:t>
            </a:r>
            <a:r>
              <a:rPr lang="en-GB" dirty="0"/>
              <a:t>code as if the person who ends up maintaining your code is a violent psychopath who knows where you live</a:t>
            </a:r>
            <a:r>
              <a:rPr lang="en-GB" dirty="0" smtClean="0"/>
              <a:t>.”</a:t>
            </a:r>
            <a:endParaRPr lang="en-GB" dirty="0"/>
          </a:p>
          <a:p>
            <a:pPr lvl="0" algn="r">
              <a:buNone/>
            </a:pPr>
            <a:r>
              <a:rPr lang="en-GB" i="1" dirty="0"/>
              <a:t>Ward Cunningham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None/>
            </a:pPr>
            <a:r>
              <a:rPr lang="en-GB" dirty="0" smtClean="0"/>
              <a:t>Retrospective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5400" dirty="0" smtClean="0"/>
              <a:t>Post-its on the table</a:t>
            </a:r>
          </a:p>
          <a:p>
            <a:pPr lvl="1"/>
            <a:r>
              <a:rPr lang="en-GB" sz="4800" dirty="0" smtClean="0"/>
              <a:t>What you liked</a:t>
            </a:r>
          </a:p>
          <a:p>
            <a:pPr lvl="1"/>
            <a:r>
              <a:rPr lang="en-GB" sz="4800" dirty="0" smtClean="0"/>
              <a:t>What you missed</a:t>
            </a:r>
          </a:p>
          <a:p>
            <a:pPr lvl="1"/>
            <a:r>
              <a:rPr lang="en-GB" sz="4800" dirty="0" smtClean="0"/>
              <a:t>What was confusing</a:t>
            </a:r>
          </a:p>
        </p:txBody>
      </p:sp>
    </p:spTree>
    <p:extLst>
      <p:ext uri="{BB962C8B-B14F-4D97-AF65-F5344CB8AC3E}">
        <p14:creationId xmlns:p14="http://schemas.microsoft.com/office/powerpoint/2010/main" val="3467843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 txBox="1">
            <a:spLocks noGrp="1"/>
          </p:cNvSpPr>
          <p:nvPr>
            <p:ph type="subTitle" idx="4294967295"/>
          </p:nvPr>
        </p:nvSpPr>
        <p:spPr>
          <a:xfrm>
            <a:off x="0" y="301625"/>
            <a:ext cx="9072563" cy="5851525"/>
          </a:xfrm>
        </p:spPr>
        <p:txBody>
          <a:bodyPr anchor="ctr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marL="0" lvl="0" indent="0" algn="ctr">
              <a:buNone/>
            </a:pPr>
            <a:r>
              <a:rPr lang="en-GB"/>
              <a:t>Spare Slides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0" y="301625"/>
            <a:ext cx="9072563" cy="1262063"/>
          </a:xfrm>
        </p:spPr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en-GB"/>
              <a:t>Principles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0" y="1768475"/>
            <a:ext cx="4329113" cy="4384675"/>
          </a:xfrm>
        </p:spPr>
        <p:txBody>
          <a:bodyPr/>
          <a:lstStyle>
            <a:defPPr marL="43200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None/>
              <a:defRPr lang="en-GB" sz="32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defPPr>
            <a:lvl1pPr marL="43200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Char char="●"/>
              <a:defRPr lang="en-GB" sz="32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1pPr>
            <a:lvl2pPr marL="864000" lvl="1" indent="-324000">
              <a:spcBef>
                <a:spcPts val="0"/>
              </a:spcBef>
              <a:spcAft>
                <a:spcPts val="1134"/>
              </a:spcAft>
              <a:buSzPct val="75000"/>
              <a:buFont typeface="StarSymbol"/>
              <a:buChar char="–"/>
              <a:defRPr lang="en-GB" sz="28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2pPr>
            <a:lvl3pPr marL="1295999" lvl="2" indent="-288000">
              <a:spcBef>
                <a:spcPts val="0"/>
              </a:spcBef>
              <a:spcAft>
                <a:spcPts val="850"/>
              </a:spcAft>
              <a:buSzPct val="45000"/>
              <a:buFont typeface="StarSymbol"/>
              <a:buChar char="●"/>
              <a:defRPr lang="en-GB" sz="24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3pPr>
            <a:lvl4pPr marL="1728000" lvl="3" indent="-216000">
              <a:spcBef>
                <a:spcPts val="0"/>
              </a:spcBef>
              <a:spcAft>
                <a:spcPts val="567"/>
              </a:spcAft>
              <a:buSzPct val="75000"/>
              <a:buFont typeface="StarSymbol"/>
              <a:buChar char="–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4pPr>
            <a:lvl5pPr marL="2160000" lvl="4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5pPr>
            <a:lvl6pPr marL="2592000" lvl="5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6pPr>
            <a:lvl7pPr marL="3024000" lvl="6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7pPr>
            <a:lvl8pPr marL="3456000" lvl="7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8pPr>
            <a:lvl9pPr marL="3887999" lvl="8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9pPr>
          </a:lstStyle>
          <a:p>
            <a:pPr lvl="0"/>
            <a:r>
              <a:rPr lang="en-GB"/>
              <a:t>Zero</a:t>
            </a:r>
          </a:p>
          <a:p>
            <a:pPr lvl="0"/>
            <a:r>
              <a:rPr lang="en-GB"/>
              <a:t>One</a:t>
            </a:r>
          </a:p>
          <a:p>
            <a:pPr lvl="0"/>
            <a:r>
              <a:rPr lang="en-GB"/>
              <a:t>Many</a:t>
            </a:r>
          </a:p>
        </p:txBody>
      </p:sp>
      <p:sp>
        <p:nvSpPr>
          <p:cNvPr id="4" name="Text Placeholder 3"/>
          <p:cNvSpPr txBox="1">
            <a:spLocks noGrp="1"/>
          </p:cNvSpPr>
          <p:nvPr>
            <p:ph type="body" idx="4294967295"/>
          </p:nvPr>
        </p:nvSpPr>
        <p:spPr>
          <a:xfrm>
            <a:off x="5751513" y="1768475"/>
            <a:ext cx="4329112" cy="4384675"/>
          </a:xfrm>
        </p:spPr>
        <p:txBody>
          <a:bodyPr/>
          <a:lstStyle>
            <a:defPPr marL="43200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None/>
              <a:defRPr lang="en-GB" sz="32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defPPr>
            <a:lvl1pPr marL="43200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Char char="●"/>
              <a:defRPr lang="en-GB" sz="32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1pPr>
            <a:lvl2pPr marL="864000" lvl="1" indent="-324000">
              <a:spcBef>
                <a:spcPts val="0"/>
              </a:spcBef>
              <a:spcAft>
                <a:spcPts val="1134"/>
              </a:spcAft>
              <a:buSzPct val="75000"/>
              <a:buFont typeface="StarSymbol"/>
              <a:buChar char="–"/>
              <a:defRPr lang="en-GB" sz="28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2pPr>
            <a:lvl3pPr marL="1295999" lvl="2" indent="-288000">
              <a:spcBef>
                <a:spcPts val="0"/>
              </a:spcBef>
              <a:spcAft>
                <a:spcPts val="850"/>
              </a:spcAft>
              <a:buSzPct val="45000"/>
              <a:buFont typeface="StarSymbol"/>
              <a:buChar char="●"/>
              <a:defRPr lang="en-GB" sz="24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3pPr>
            <a:lvl4pPr marL="1728000" lvl="3" indent="-216000">
              <a:spcBef>
                <a:spcPts val="0"/>
              </a:spcBef>
              <a:spcAft>
                <a:spcPts val="567"/>
              </a:spcAft>
              <a:buSzPct val="75000"/>
              <a:buFont typeface="StarSymbol"/>
              <a:buChar char="–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4pPr>
            <a:lvl5pPr marL="2160000" lvl="4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5pPr>
            <a:lvl6pPr marL="2592000" lvl="5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6pPr>
            <a:lvl7pPr marL="3024000" lvl="6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7pPr>
            <a:lvl8pPr marL="3456000" lvl="7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8pPr>
            <a:lvl9pPr marL="3887999" lvl="8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9pPr>
          </a:lstStyle>
          <a:p>
            <a:pPr lvl="0"/>
            <a:r>
              <a:rPr lang="en-GB"/>
              <a:t>Will there always just be one of these?</a:t>
            </a:r>
          </a:p>
          <a:p>
            <a:pPr lvl="1" rtl="0" hangingPunct="0"/>
            <a:r>
              <a:rPr lang="en-GB"/>
              <a:t>Yes: design for one</a:t>
            </a:r>
          </a:p>
          <a:p>
            <a:pPr lvl="1" rtl="0" hangingPunct="0"/>
            <a:r>
              <a:rPr lang="en-GB"/>
              <a:t>No: design for </a:t>
            </a:r>
            <a:r>
              <a:rPr lang="en-GB" u="sng"/>
              <a:t>many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0" y="301625"/>
            <a:ext cx="9072563" cy="1262063"/>
          </a:xfrm>
        </p:spPr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en-GB"/>
              <a:t>Foundation Concepts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0" y="1768475"/>
            <a:ext cx="4329113" cy="2090738"/>
          </a:xfrm>
        </p:spPr>
        <p:txBody>
          <a:bodyPr/>
          <a:lstStyle>
            <a:defPPr marL="43200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None/>
              <a:defRPr lang="en-GB" sz="32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defPPr>
            <a:lvl1pPr marL="43200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Char char="●"/>
              <a:defRPr lang="en-GB" sz="32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1pPr>
            <a:lvl2pPr marL="864000" lvl="1" indent="-324000">
              <a:spcBef>
                <a:spcPts val="0"/>
              </a:spcBef>
              <a:spcAft>
                <a:spcPts val="1134"/>
              </a:spcAft>
              <a:buSzPct val="75000"/>
              <a:buFont typeface="StarSymbol"/>
              <a:buChar char="–"/>
              <a:defRPr lang="en-GB" sz="28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2pPr>
            <a:lvl3pPr marL="1295999" lvl="2" indent="-288000">
              <a:spcBef>
                <a:spcPts val="0"/>
              </a:spcBef>
              <a:spcAft>
                <a:spcPts val="850"/>
              </a:spcAft>
              <a:buSzPct val="45000"/>
              <a:buFont typeface="StarSymbol"/>
              <a:buChar char="●"/>
              <a:defRPr lang="en-GB" sz="24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3pPr>
            <a:lvl4pPr marL="1728000" lvl="3" indent="-216000">
              <a:spcBef>
                <a:spcPts val="0"/>
              </a:spcBef>
              <a:spcAft>
                <a:spcPts val="567"/>
              </a:spcAft>
              <a:buSzPct val="75000"/>
              <a:buFont typeface="StarSymbol"/>
              <a:buChar char="–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4pPr>
            <a:lvl5pPr marL="2160000" lvl="4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5pPr>
            <a:lvl6pPr marL="2592000" lvl="5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6pPr>
            <a:lvl7pPr marL="3024000" lvl="6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7pPr>
            <a:lvl8pPr marL="3456000" lvl="7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8pPr>
            <a:lvl9pPr marL="3887999" lvl="8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9pPr>
          </a:lstStyle>
          <a:p>
            <a:pPr lvl="0">
              <a:buNone/>
            </a:pPr>
            <a:r>
              <a:rPr lang="en-GB" sz="4800"/>
              <a:t>Polymorphism</a:t>
            </a:r>
          </a:p>
        </p:txBody>
      </p:sp>
      <p:sp>
        <p:nvSpPr>
          <p:cNvPr id="4" name="Text Placeholder 3"/>
          <p:cNvSpPr txBox="1">
            <a:spLocks noGrp="1"/>
          </p:cNvSpPr>
          <p:nvPr>
            <p:ph type="body" idx="4294967295"/>
          </p:nvPr>
        </p:nvSpPr>
        <p:spPr>
          <a:xfrm>
            <a:off x="5751513" y="1768475"/>
            <a:ext cx="4329112" cy="2479675"/>
          </a:xfrm>
        </p:spPr>
        <p:txBody>
          <a:bodyPr/>
          <a:lstStyle>
            <a:defPPr marL="43200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None/>
              <a:defRPr lang="en-GB" sz="32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defPPr>
            <a:lvl1pPr marL="43200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Char char="●"/>
              <a:defRPr lang="en-GB" sz="32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1pPr>
            <a:lvl2pPr marL="864000" lvl="1" indent="-324000">
              <a:spcBef>
                <a:spcPts val="0"/>
              </a:spcBef>
              <a:spcAft>
                <a:spcPts val="1134"/>
              </a:spcAft>
              <a:buSzPct val="75000"/>
              <a:buFont typeface="StarSymbol"/>
              <a:buChar char="–"/>
              <a:defRPr lang="en-GB" sz="28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2pPr>
            <a:lvl3pPr marL="1295999" lvl="2" indent="-288000">
              <a:spcBef>
                <a:spcPts val="0"/>
              </a:spcBef>
              <a:spcAft>
                <a:spcPts val="850"/>
              </a:spcAft>
              <a:buSzPct val="45000"/>
              <a:buFont typeface="StarSymbol"/>
              <a:buChar char="●"/>
              <a:defRPr lang="en-GB" sz="24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3pPr>
            <a:lvl4pPr marL="1728000" lvl="3" indent="-216000">
              <a:spcBef>
                <a:spcPts val="0"/>
              </a:spcBef>
              <a:spcAft>
                <a:spcPts val="567"/>
              </a:spcAft>
              <a:buSzPct val="75000"/>
              <a:buFont typeface="StarSymbol"/>
              <a:buChar char="–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4pPr>
            <a:lvl5pPr marL="2160000" lvl="4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5pPr>
            <a:lvl6pPr marL="2592000" lvl="5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6pPr>
            <a:lvl7pPr marL="3024000" lvl="6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7pPr>
            <a:lvl8pPr marL="3456000" lvl="7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8pPr>
            <a:lvl9pPr marL="3887999" lvl="8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9pPr>
          </a:lstStyle>
          <a:p>
            <a:pPr lvl="0"/>
            <a:r>
              <a:rPr lang="en-GB" dirty="0"/>
              <a:t>'Many Shaped'?</a:t>
            </a:r>
          </a:p>
          <a:p>
            <a:pPr lvl="0"/>
            <a:r>
              <a:rPr lang="en-GB" dirty="0"/>
              <a:t>One shape on the outside</a:t>
            </a:r>
          </a:p>
          <a:p>
            <a:pPr lvl="0"/>
            <a:r>
              <a:rPr lang="en-GB" dirty="0"/>
              <a:t>Different innards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5832000" y="4188239"/>
            <a:ext cx="2515320" cy="309167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1006559" y="4362840"/>
            <a:ext cx="2809440" cy="23331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0" y="301625"/>
            <a:ext cx="9072563" cy="1262063"/>
          </a:xfrm>
        </p:spPr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en-GB"/>
              <a:t>Foundation Concepts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0" y="1768475"/>
            <a:ext cx="4329113" cy="2090738"/>
          </a:xfrm>
        </p:spPr>
        <p:txBody>
          <a:bodyPr/>
          <a:lstStyle>
            <a:defPPr marL="43200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None/>
              <a:defRPr lang="en-GB" sz="32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defPPr>
            <a:lvl1pPr marL="43200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Char char="●"/>
              <a:defRPr lang="en-GB" sz="32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1pPr>
            <a:lvl2pPr marL="864000" lvl="1" indent="-324000">
              <a:spcBef>
                <a:spcPts val="0"/>
              </a:spcBef>
              <a:spcAft>
                <a:spcPts val="1134"/>
              </a:spcAft>
              <a:buSzPct val="75000"/>
              <a:buFont typeface="StarSymbol"/>
              <a:buChar char="–"/>
              <a:defRPr lang="en-GB" sz="28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2pPr>
            <a:lvl3pPr marL="1295999" lvl="2" indent="-288000">
              <a:spcBef>
                <a:spcPts val="0"/>
              </a:spcBef>
              <a:spcAft>
                <a:spcPts val="850"/>
              </a:spcAft>
              <a:buSzPct val="45000"/>
              <a:buFont typeface="StarSymbol"/>
              <a:buChar char="●"/>
              <a:defRPr lang="en-GB" sz="24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3pPr>
            <a:lvl4pPr marL="1728000" lvl="3" indent="-216000">
              <a:spcBef>
                <a:spcPts val="0"/>
              </a:spcBef>
              <a:spcAft>
                <a:spcPts val="567"/>
              </a:spcAft>
              <a:buSzPct val="75000"/>
              <a:buFont typeface="StarSymbol"/>
              <a:buChar char="–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4pPr>
            <a:lvl5pPr marL="2160000" lvl="4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5pPr>
            <a:lvl6pPr marL="2592000" lvl="5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6pPr>
            <a:lvl7pPr marL="3024000" lvl="6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7pPr>
            <a:lvl8pPr marL="3456000" lvl="7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8pPr>
            <a:lvl9pPr marL="3887999" lvl="8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9pPr>
          </a:lstStyle>
          <a:p>
            <a:pPr lvl="0">
              <a:buNone/>
            </a:pPr>
            <a:r>
              <a:rPr lang="en-GB" sz="5400" dirty="0"/>
              <a:t>Inheritance</a:t>
            </a:r>
          </a:p>
        </p:txBody>
      </p:sp>
      <p:sp>
        <p:nvSpPr>
          <p:cNvPr id="4" name="Text Placeholder 3"/>
          <p:cNvSpPr txBox="1">
            <a:spLocks noGrp="1"/>
          </p:cNvSpPr>
          <p:nvPr>
            <p:ph type="body" idx="4294967295"/>
          </p:nvPr>
        </p:nvSpPr>
        <p:spPr>
          <a:xfrm>
            <a:off x="5751513" y="1768475"/>
            <a:ext cx="4329112" cy="2479675"/>
          </a:xfrm>
        </p:spPr>
        <p:txBody>
          <a:bodyPr>
            <a:normAutofit fontScale="92500" lnSpcReduction="10000"/>
          </a:bodyPr>
          <a:lstStyle>
            <a:defPPr marL="43200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None/>
              <a:defRPr lang="en-GB" sz="32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defPPr>
            <a:lvl1pPr marL="43200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Char char="●"/>
              <a:defRPr lang="en-GB" sz="32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1pPr>
            <a:lvl2pPr marL="864000" lvl="1" indent="-324000">
              <a:spcBef>
                <a:spcPts val="0"/>
              </a:spcBef>
              <a:spcAft>
                <a:spcPts val="1134"/>
              </a:spcAft>
              <a:buSzPct val="75000"/>
              <a:buFont typeface="StarSymbol"/>
              <a:buChar char="–"/>
              <a:defRPr lang="en-GB" sz="28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2pPr>
            <a:lvl3pPr marL="1295999" lvl="2" indent="-288000">
              <a:spcBef>
                <a:spcPts val="0"/>
              </a:spcBef>
              <a:spcAft>
                <a:spcPts val="850"/>
              </a:spcAft>
              <a:buSzPct val="45000"/>
              <a:buFont typeface="StarSymbol"/>
              <a:buChar char="●"/>
              <a:defRPr lang="en-GB" sz="24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3pPr>
            <a:lvl4pPr marL="1728000" lvl="3" indent="-216000">
              <a:spcBef>
                <a:spcPts val="0"/>
              </a:spcBef>
              <a:spcAft>
                <a:spcPts val="567"/>
              </a:spcAft>
              <a:buSzPct val="75000"/>
              <a:buFont typeface="StarSymbol"/>
              <a:buChar char="–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4pPr>
            <a:lvl5pPr marL="2160000" lvl="4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5pPr>
            <a:lvl6pPr marL="2592000" lvl="5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6pPr>
            <a:lvl7pPr marL="3024000" lvl="6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7pPr>
            <a:lvl8pPr marL="3456000" lvl="7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8pPr>
            <a:lvl9pPr marL="3887999" lvl="8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9pPr>
          </a:lstStyle>
          <a:p>
            <a:pPr lvl="0"/>
            <a:r>
              <a:rPr lang="en-GB" sz="2800" dirty="0"/>
              <a:t>“Is-A” relationship</a:t>
            </a:r>
          </a:p>
          <a:p>
            <a:pPr lvl="1" rtl="0" hangingPunct="0"/>
            <a:r>
              <a:rPr lang="en-GB" sz="2400" dirty="0"/>
              <a:t>A cat </a:t>
            </a:r>
            <a:r>
              <a:rPr lang="en-GB" sz="2400" b="1" dirty="0"/>
              <a:t>is a</a:t>
            </a:r>
            <a:r>
              <a:rPr lang="en-GB" sz="2400" dirty="0"/>
              <a:t> mammal</a:t>
            </a:r>
          </a:p>
          <a:p>
            <a:pPr lvl="0"/>
            <a:r>
              <a:rPr lang="en-GB" sz="2800" dirty="0"/>
              <a:t>Subtype-Polymorphism</a:t>
            </a:r>
          </a:p>
          <a:p>
            <a:pPr lvl="1" rtl="0" hangingPunct="0"/>
            <a:r>
              <a:rPr lang="en-GB" sz="2400" dirty="0"/>
              <a:t>aka Sub-classing</a:t>
            </a:r>
          </a:p>
          <a:p>
            <a:pPr lvl="1" rtl="0" hangingPunct="0"/>
            <a:r>
              <a:rPr lang="en-GB" sz="2400" dirty="0"/>
              <a:t>Reuse definitions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60000" y="4392000"/>
            <a:ext cx="4405679" cy="18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5040720" y="4544280"/>
            <a:ext cx="2087280" cy="2007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7343999" y="4608000"/>
            <a:ext cx="2467080" cy="18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None/>
            </a:pPr>
            <a:r>
              <a:rPr lang="en-GB" dirty="0" smtClean="0"/>
              <a:t>Some UML: Inheritance</a:t>
            </a:r>
            <a:endParaRPr lang="en-GB" dirty="0"/>
          </a:p>
        </p:txBody>
      </p:sp>
      <p:grpSp>
        <p:nvGrpSpPr>
          <p:cNvPr id="9" name="Group 8"/>
          <p:cNvGrpSpPr/>
          <p:nvPr/>
        </p:nvGrpSpPr>
        <p:grpSpPr>
          <a:xfrm>
            <a:off x="5831720" y="2348061"/>
            <a:ext cx="3601080" cy="1008112"/>
            <a:chOff x="1799952" y="2195661"/>
            <a:chExt cx="2160240" cy="1008112"/>
          </a:xfrm>
        </p:grpSpPr>
        <p:sp>
          <p:nvSpPr>
            <p:cNvPr id="4" name="Rectangle 3"/>
            <p:cNvSpPr/>
            <p:nvPr/>
          </p:nvSpPr>
          <p:spPr>
            <a:xfrm>
              <a:off x="1799952" y="2195661"/>
              <a:ext cx="2160240" cy="100811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GB" sz="2400" b="1" dirty="0" smtClean="0">
                  <a:solidFill>
                    <a:schemeClr val="tx1"/>
                  </a:solidFill>
                </a:rPr>
                <a:t>Some Interface</a:t>
              </a:r>
              <a:endParaRPr lang="en-GB" sz="2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7" name="Straight Connector 6"/>
            <p:cNvCxnSpPr>
              <a:stCxn id="4" idx="1"/>
              <a:endCxn id="4" idx="3"/>
            </p:cNvCxnSpPr>
            <p:nvPr/>
          </p:nvCxnSpPr>
          <p:spPr>
            <a:xfrm>
              <a:off x="1799952" y="2699717"/>
              <a:ext cx="216024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5831720" y="4678380"/>
            <a:ext cx="3601080" cy="1008112"/>
            <a:chOff x="1799952" y="2195661"/>
            <a:chExt cx="3601080" cy="1008112"/>
          </a:xfrm>
        </p:grpSpPr>
        <p:sp>
          <p:nvSpPr>
            <p:cNvPr id="11" name="Rectangle 10"/>
            <p:cNvSpPr/>
            <p:nvPr/>
          </p:nvSpPr>
          <p:spPr>
            <a:xfrm>
              <a:off x="1799952" y="2195661"/>
              <a:ext cx="3601080" cy="100811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GB" sz="2400" b="1" dirty="0" smtClean="0">
                  <a:solidFill>
                    <a:schemeClr val="tx1"/>
                  </a:solidFill>
                </a:rPr>
                <a:t>Implementing Class</a:t>
              </a:r>
              <a:endParaRPr lang="en-GB" sz="2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12" name="Straight Connector 11"/>
            <p:cNvCxnSpPr>
              <a:stCxn id="11" idx="1"/>
              <a:endCxn id="11" idx="3"/>
            </p:cNvCxnSpPr>
            <p:nvPr/>
          </p:nvCxnSpPr>
          <p:spPr>
            <a:xfrm>
              <a:off x="1799952" y="2699717"/>
              <a:ext cx="360108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" name="Straight Arrow Connector 13"/>
          <p:cNvCxnSpPr>
            <a:stCxn id="11" idx="0"/>
            <a:endCxn id="4" idx="2"/>
          </p:cNvCxnSpPr>
          <p:nvPr/>
        </p:nvCxnSpPr>
        <p:spPr>
          <a:xfrm flipV="1">
            <a:off x="7632260" y="3356173"/>
            <a:ext cx="0" cy="1322207"/>
          </a:xfrm>
          <a:prstGeom prst="straightConnector1">
            <a:avLst/>
          </a:prstGeom>
          <a:ln w="25400">
            <a:prstDash val="dash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/>
          <p:cNvGrpSpPr/>
          <p:nvPr/>
        </p:nvGrpSpPr>
        <p:grpSpPr>
          <a:xfrm>
            <a:off x="1953200" y="4723800"/>
            <a:ext cx="2160240" cy="1008112"/>
            <a:chOff x="1799952" y="2195661"/>
            <a:chExt cx="2160240" cy="1008112"/>
          </a:xfrm>
        </p:grpSpPr>
        <p:sp>
          <p:nvSpPr>
            <p:cNvPr id="20" name="Rectangle 19"/>
            <p:cNvSpPr/>
            <p:nvPr/>
          </p:nvSpPr>
          <p:spPr>
            <a:xfrm>
              <a:off x="1799952" y="2195661"/>
              <a:ext cx="2160240" cy="100811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GB" sz="2400" b="1" dirty="0" smtClean="0">
                  <a:solidFill>
                    <a:schemeClr val="tx1"/>
                  </a:solidFill>
                </a:rPr>
                <a:t>Child Class</a:t>
              </a:r>
              <a:endParaRPr lang="en-GB" sz="2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21" name="Straight Connector 20"/>
            <p:cNvCxnSpPr>
              <a:stCxn id="20" idx="1"/>
              <a:endCxn id="20" idx="3"/>
            </p:cNvCxnSpPr>
            <p:nvPr/>
          </p:nvCxnSpPr>
          <p:spPr>
            <a:xfrm>
              <a:off x="1799952" y="2699717"/>
              <a:ext cx="216024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2" name="Straight Arrow Connector 21"/>
          <p:cNvCxnSpPr>
            <a:stCxn id="20" idx="0"/>
            <a:endCxn id="17" idx="2"/>
          </p:cNvCxnSpPr>
          <p:nvPr/>
        </p:nvCxnSpPr>
        <p:spPr>
          <a:xfrm flipH="1" flipV="1">
            <a:off x="3017520" y="3643751"/>
            <a:ext cx="15800" cy="1080049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/>
          <p:cNvGrpSpPr/>
          <p:nvPr/>
        </p:nvGrpSpPr>
        <p:grpSpPr>
          <a:xfrm>
            <a:off x="1937400" y="1691151"/>
            <a:ext cx="2176040" cy="1952600"/>
            <a:chOff x="2013024" y="1403573"/>
            <a:chExt cx="2176040" cy="1952600"/>
          </a:xfrm>
        </p:grpSpPr>
        <p:grpSp>
          <p:nvGrpSpPr>
            <p:cNvPr id="16" name="Group 15"/>
            <p:cNvGrpSpPr/>
            <p:nvPr/>
          </p:nvGrpSpPr>
          <p:grpSpPr>
            <a:xfrm>
              <a:off x="2013024" y="1403573"/>
              <a:ext cx="2176040" cy="1952600"/>
              <a:chOff x="1799952" y="2195661"/>
              <a:chExt cx="2176040" cy="1008112"/>
            </a:xfrm>
          </p:grpSpPr>
          <p:sp>
            <p:nvSpPr>
              <p:cNvPr id="17" name="Rectangle 16"/>
              <p:cNvSpPr/>
              <p:nvPr/>
            </p:nvSpPr>
            <p:spPr>
              <a:xfrm>
                <a:off x="1799952" y="2195661"/>
                <a:ext cx="2160240" cy="100811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GB" sz="2400" b="1" dirty="0" smtClean="0">
                    <a:solidFill>
                      <a:schemeClr val="tx1"/>
                    </a:solidFill>
                  </a:rPr>
                  <a:t>Some Class</a:t>
                </a:r>
                <a:endParaRPr lang="en-GB" sz="2400" b="1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8" name="Straight Connector 17"/>
              <p:cNvCxnSpPr/>
              <p:nvPr/>
            </p:nvCxnSpPr>
            <p:spPr>
              <a:xfrm>
                <a:off x="1815752" y="2418724"/>
                <a:ext cx="2160240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5" name="TextBox 24"/>
            <p:cNvSpPr txBox="1"/>
            <p:nvPr/>
          </p:nvSpPr>
          <p:spPr>
            <a:xfrm>
              <a:off x="2027048" y="1835621"/>
              <a:ext cx="20863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 smtClean="0"/>
                <a:t>+attribute: Type</a:t>
              </a:r>
              <a:endParaRPr lang="en-GB" dirty="0"/>
            </a:p>
          </p:txBody>
        </p:sp>
        <p:cxnSp>
          <p:nvCxnSpPr>
            <p:cNvPr id="26" name="Straight Connector 25"/>
            <p:cNvCxnSpPr/>
            <p:nvPr/>
          </p:nvCxnSpPr>
          <p:spPr>
            <a:xfrm>
              <a:off x="2013024" y="2348061"/>
              <a:ext cx="216024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2058376" y="2482785"/>
              <a:ext cx="20863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 smtClean="0"/>
                <a:t>+operation(): Type</a:t>
              </a:r>
              <a:endParaRPr lang="en-GB" dirty="0"/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5860772" y="2922763"/>
            <a:ext cx="25888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+operation(</a:t>
            </a:r>
            <a:r>
              <a:rPr lang="en-GB" dirty="0" err="1" smtClean="0"/>
              <a:t>param</a:t>
            </a:r>
            <a:r>
              <a:rPr lang="en-GB" dirty="0" smtClean="0"/>
              <a:t>): Type</a:t>
            </a:r>
            <a:endParaRPr lang="en-GB" dirty="0"/>
          </a:p>
        </p:txBody>
      </p:sp>
      <p:cxnSp>
        <p:nvCxnSpPr>
          <p:cNvPr id="30" name="Straight Connector 29"/>
          <p:cNvCxnSpPr/>
          <p:nvPr/>
        </p:nvCxnSpPr>
        <p:spPr>
          <a:xfrm>
            <a:off x="5831720" y="2922763"/>
            <a:ext cx="36010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121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en-GB" dirty="0"/>
              <a:t>Exercise </a:t>
            </a:r>
            <a:r>
              <a:rPr lang="en-GB" dirty="0" smtClean="0"/>
              <a:t>1:  Inheritance</a:t>
            </a:r>
            <a:endParaRPr lang="en-GB" dirty="0"/>
          </a:p>
        </p:txBody>
      </p:sp>
      <p:sp>
        <p:nvSpPr>
          <p:cNvPr id="2" name="Subtitle 1"/>
          <p:cNvSpPr txBox="1">
            <a:spLocks noGrp="1"/>
          </p:cNvSpPr>
          <p:nvPr>
            <p:ph idx="1"/>
          </p:nvPr>
        </p:nvSpPr>
        <p:spPr>
          <a:xfrm>
            <a:off x="503999" y="1769039"/>
            <a:ext cx="8870040" cy="5251157"/>
          </a:xfrm>
        </p:spPr>
        <p:txBody>
          <a:bodyPr anchor="t">
            <a:normAutofit lnSpcReduction="10000"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marL="457200" indent="-457200" algn="l"/>
            <a:r>
              <a:rPr lang="en-GB" sz="4000" dirty="0" smtClean="0"/>
              <a:t>Put the following mammals into a class hierarchy</a:t>
            </a:r>
          </a:p>
          <a:p>
            <a:pPr marL="889200" lvl="1" indent="-457200" algn="l"/>
            <a:r>
              <a:rPr lang="en-GB" sz="3600" dirty="0" smtClean="0"/>
              <a:t>Bears, Dolphins, Orcas, Gorillas, Humans, Monkeys, Lions</a:t>
            </a:r>
            <a:endParaRPr lang="en-GB" sz="3600" dirty="0"/>
          </a:p>
          <a:p>
            <a:pPr marL="889200" lvl="1" indent="-457200" algn="l"/>
            <a:r>
              <a:rPr lang="en-GB" sz="3600" dirty="0" smtClean="0"/>
              <a:t>Orders of </a:t>
            </a:r>
            <a:r>
              <a:rPr lang="en-GB" sz="3600" dirty="0"/>
              <a:t>mammals include </a:t>
            </a:r>
            <a:r>
              <a:rPr lang="en-GB" sz="3600" b="1" dirty="0" err="1" smtClean="0"/>
              <a:t>Cetacea</a:t>
            </a:r>
            <a:r>
              <a:rPr lang="en-GB" sz="3600" dirty="0" smtClean="0"/>
              <a:t>, </a:t>
            </a:r>
            <a:r>
              <a:rPr lang="en-GB" sz="3600" b="1" dirty="0" err="1" smtClean="0"/>
              <a:t>Carnivora</a:t>
            </a:r>
            <a:r>
              <a:rPr lang="en-GB" sz="3600" dirty="0" smtClean="0"/>
              <a:t> and </a:t>
            </a:r>
            <a:r>
              <a:rPr lang="en-GB" sz="3600" b="1" dirty="0" smtClean="0"/>
              <a:t>Primates</a:t>
            </a:r>
          </a:p>
          <a:p>
            <a:pPr marL="889200" lvl="1" indent="-457200" algn="l"/>
            <a:r>
              <a:rPr lang="en-GB" sz="3600" dirty="0" smtClean="0"/>
              <a:t>What attributes might they have?</a:t>
            </a:r>
          </a:p>
          <a:p>
            <a:pPr marL="432000" lvl="1" indent="0" algn="l">
              <a:buNone/>
            </a:pPr>
            <a:endParaRPr lang="en-GB" dirty="0" smtClean="0"/>
          </a:p>
          <a:p>
            <a:pPr marL="0" indent="-8884">
              <a:buNone/>
            </a:pPr>
            <a:r>
              <a:rPr lang="en-GB" sz="4000" dirty="0" smtClean="0"/>
              <a:t>[5 minutes]</a:t>
            </a:r>
            <a:endParaRPr lang="en-GB" sz="40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4856</TotalTime>
  <Words>1562</Words>
  <Application>Microsoft Office PowerPoint</Application>
  <PresentationFormat>Custom</PresentationFormat>
  <Paragraphs>427</Paragraphs>
  <Slides>58</Slides>
  <Notes>44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59" baseType="lpstr">
      <vt:lpstr>Office Theme</vt:lpstr>
      <vt:lpstr>PowerPoint Presentation</vt:lpstr>
      <vt:lpstr>Introduction</vt:lpstr>
      <vt:lpstr>What do you think of when you think of OO?</vt:lpstr>
      <vt:lpstr>Context</vt:lpstr>
      <vt:lpstr>Foundation Concepts</vt:lpstr>
      <vt:lpstr>Foundation Concepts</vt:lpstr>
      <vt:lpstr>Foundation Concepts</vt:lpstr>
      <vt:lpstr>Some UML: Inheritance</vt:lpstr>
      <vt:lpstr>Exercise 1:  Inheritance</vt:lpstr>
      <vt:lpstr>PowerPoint Presentation</vt:lpstr>
      <vt:lpstr>Exercise 1: Discussion</vt:lpstr>
      <vt:lpstr>Foundation Concepts</vt:lpstr>
      <vt:lpstr>Some UML: Composition</vt:lpstr>
      <vt:lpstr>Exercise 2: Composition</vt:lpstr>
      <vt:lpstr>PowerPoint Presentation</vt:lpstr>
      <vt:lpstr>Exercise 2: Discussion</vt:lpstr>
      <vt:lpstr>Foundation Concepts</vt:lpstr>
      <vt:lpstr>Foundation Concepts</vt:lpstr>
      <vt:lpstr>Exercise 3: Back at the Zoo</vt:lpstr>
      <vt:lpstr>PowerPoint Presentation</vt:lpstr>
      <vt:lpstr>Exercise 3: Discussion</vt:lpstr>
      <vt:lpstr>Principles</vt:lpstr>
      <vt:lpstr>A note on Complexity</vt:lpstr>
      <vt:lpstr>Principles</vt:lpstr>
      <vt:lpstr>Principles</vt:lpstr>
      <vt:lpstr>S.O.L.I.D</vt:lpstr>
      <vt:lpstr>Principles</vt:lpstr>
      <vt:lpstr>PowerPoint Presentation</vt:lpstr>
      <vt:lpstr>Principles</vt:lpstr>
      <vt:lpstr>PowerPoint Presentation</vt:lpstr>
      <vt:lpstr>Principles</vt:lpstr>
      <vt:lpstr>PowerPoint Presentation</vt:lpstr>
      <vt:lpstr>Principles</vt:lpstr>
      <vt:lpstr>PowerPoint Presentation</vt:lpstr>
      <vt:lpstr>Principles</vt:lpstr>
      <vt:lpstr>PowerPoint Presentation</vt:lpstr>
      <vt:lpstr>Principles</vt:lpstr>
      <vt:lpstr>Principles</vt:lpstr>
      <vt:lpstr>Practices</vt:lpstr>
      <vt:lpstr>Practices</vt:lpstr>
      <vt:lpstr>Practices: UML</vt:lpstr>
      <vt:lpstr>Practices: UML</vt:lpstr>
      <vt:lpstr>Practices: UML</vt:lpstr>
      <vt:lpstr>Exercise 4: Cash Machine</vt:lpstr>
      <vt:lpstr>Exercise 4: Discussion</vt:lpstr>
      <vt:lpstr>Practices</vt:lpstr>
      <vt:lpstr>Practices</vt:lpstr>
      <vt:lpstr>Practices: Design Patterns</vt:lpstr>
      <vt:lpstr>Practices: Design Patterns</vt:lpstr>
      <vt:lpstr>Practices: Design Patterns</vt:lpstr>
      <vt:lpstr>Practices</vt:lpstr>
      <vt:lpstr>Exercise 5: Group Therapy</vt:lpstr>
      <vt:lpstr>Closing Thoughts</vt:lpstr>
      <vt:lpstr>Closing Thoughts</vt:lpstr>
      <vt:lpstr>The Golden Rule</vt:lpstr>
      <vt:lpstr>Retrospective</vt:lpstr>
      <vt:lpstr>PowerPoint Presentation</vt:lpstr>
      <vt:lpstr>Principles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tony</dc:creator>
  <cp:lastModifiedBy>Tony Baines</cp:lastModifiedBy>
  <cp:revision>66</cp:revision>
  <dcterms:created xsi:type="dcterms:W3CDTF">2013-03-08T18:17:48Z</dcterms:created>
  <dcterms:modified xsi:type="dcterms:W3CDTF">2013-03-18T08:27:47Z</dcterms:modified>
</cp:coreProperties>
</file>